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300" r:id="rId4"/>
    <p:sldId id="286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2" r:id="rId18"/>
    <p:sldId id="270" r:id="rId19"/>
    <p:sldId id="271" r:id="rId20"/>
    <p:sldId id="273" r:id="rId21"/>
    <p:sldId id="274" r:id="rId22"/>
    <p:sldId id="276" r:id="rId23"/>
    <p:sldId id="275" r:id="rId24"/>
    <p:sldId id="277" r:id="rId25"/>
    <p:sldId id="278" r:id="rId26"/>
    <p:sldId id="279" r:id="rId27"/>
    <p:sldId id="281" r:id="rId28"/>
    <p:sldId id="280" r:id="rId29"/>
    <p:sldId id="283" r:id="rId30"/>
    <p:sldId id="284" r:id="rId31"/>
    <p:sldId id="28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3BF"/>
    <a:srgbClr val="873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54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8D20-3F2C-4C34-8599-8CEAC2368ED0}" type="datetimeFigureOut">
              <a:rPr lang="en-US" smtClean="0"/>
              <a:t>05-Mar-18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47D61-4868-4B99-B551-1A50885E6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7D61-4868-4B99-B551-1A50885E6E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7.jpeg"/><Relationship Id="rId5" Type="http://schemas.openxmlformats.org/officeDocument/2006/relationships/image" Target="../media/image17.emf"/><Relationship Id="rId10" Type="http://schemas.openxmlformats.org/officeDocument/2006/relationships/image" Target="../media/image26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jpe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08306"/>
            <a:ext cx="8382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Aria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Arial"/>
              </a:rPr>
              <a:t>Course </a:t>
            </a:r>
            <a:r>
              <a:rPr lang="en-US" b="1" dirty="0">
                <a:solidFill>
                  <a:srgbClr val="000000"/>
                </a:solidFill>
                <a:latin typeface="Arial"/>
              </a:rPr>
              <a:t>Description: </a:t>
            </a:r>
            <a:endParaRPr lang="en-US" b="1" dirty="0" smtClean="0">
              <a:solidFill>
                <a:srgbClr val="000000"/>
              </a:solidFill>
              <a:latin typeface="Arial"/>
            </a:endParaRPr>
          </a:p>
          <a:p>
            <a:endParaRPr lang="en-US" dirty="0">
              <a:solidFill>
                <a:srgbClr val="000000"/>
              </a:solidFill>
              <a:latin typeface="Arial"/>
            </a:endParaRPr>
          </a:p>
          <a:p>
            <a:r>
              <a:rPr lang="en-US" b="1" dirty="0">
                <a:solidFill>
                  <a:srgbClr val="0000FF"/>
                </a:solidFill>
                <a:latin typeface="Arial"/>
              </a:rPr>
              <a:t>Physical Chemistry: </a:t>
            </a:r>
            <a:r>
              <a:rPr lang="en-US" dirty="0">
                <a:solidFill>
                  <a:srgbClr val="0000FF"/>
                </a:solidFill>
                <a:latin typeface="Arial"/>
              </a:rPr>
              <a:t>Quantum Theory, Quantum Mechanics of simple systems: Particle in a Box, Harmonic Oscillator and Rigid Rotor. Hydrogen Atom, Many-Electron Atoms, Molecular Orbital Theory, Spectroscopy of Simple Molecules. </a:t>
            </a:r>
            <a:endParaRPr lang="en-US" dirty="0" smtClean="0">
              <a:solidFill>
                <a:srgbClr val="0000FF"/>
              </a:solidFill>
              <a:latin typeface="Arial"/>
            </a:endParaRPr>
          </a:p>
          <a:p>
            <a:endParaRPr lang="en-US" dirty="0">
              <a:solidFill>
                <a:srgbClr val="000000"/>
              </a:solidFill>
              <a:latin typeface="Arial"/>
            </a:endParaRPr>
          </a:p>
          <a:p>
            <a:r>
              <a:rPr lang="en-US" b="1" dirty="0">
                <a:solidFill>
                  <a:srgbClr val="FF3232"/>
                </a:solidFill>
                <a:latin typeface="Arial"/>
              </a:rPr>
              <a:t>Inorganic Chemistry: </a:t>
            </a:r>
            <a:r>
              <a:rPr lang="en-US" dirty="0">
                <a:solidFill>
                  <a:srgbClr val="FF3232"/>
                </a:solidFill>
                <a:latin typeface="Arial"/>
              </a:rPr>
              <a:t>Crystal Field Theory and Structure of Coordination Complexes, Oxidative Addition, Reductive Elimination, Insertion Reactions, Hydrogenation, </a:t>
            </a:r>
            <a:r>
              <a:rPr lang="en-US" dirty="0" err="1">
                <a:solidFill>
                  <a:srgbClr val="FF3232"/>
                </a:solidFill>
                <a:latin typeface="Arial"/>
              </a:rPr>
              <a:t>Hydroformylation</a:t>
            </a:r>
            <a:r>
              <a:rPr lang="en-US" dirty="0">
                <a:solidFill>
                  <a:srgbClr val="FF3232"/>
                </a:solidFill>
                <a:latin typeface="Arial"/>
              </a:rPr>
              <a:t>, Monsanto Acetic Acid Process and Ziegler-Natta Polymerization, </a:t>
            </a:r>
            <a:r>
              <a:rPr lang="en-US" dirty="0" err="1">
                <a:solidFill>
                  <a:srgbClr val="FF3232"/>
                </a:solidFill>
                <a:latin typeface="Arial"/>
              </a:rPr>
              <a:t>Metalloenzymes</a:t>
            </a:r>
            <a:r>
              <a:rPr lang="en-US" dirty="0">
                <a:solidFill>
                  <a:srgbClr val="FF3232"/>
                </a:solidFill>
                <a:latin typeface="Arial"/>
              </a:rPr>
              <a:t> 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r>
              <a:rPr lang="en-US" b="1" dirty="0">
                <a:solidFill>
                  <a:srgbClr val="FF3232"/>
                </a:solidFill>
                <a:latin typeface="Arial"/>
              </a:rPr>
              <a:t>Organic Chemistry: </a:t>
            </a:r>
            <a:r>
              <a:rPr lang="en-US" dirty="0">
                <a:solidFill>
                  <a:srgbClr val="FF3232"/>
                </a:solidFill>
                <a:latin typeface="Arial"/>
              </a:rPr>
              <a:t>Conformational Analysis of Alkanes and Cycloalkanes, Chirality, Substitution and Elimination Reactions, Introduction to Biomolecules</a:t>
            </a:r>
            <a:r>
              <a:rPr lang="en-US" dirty="0" smtClean="0">
                <a:solidFill>
                  <a:srgbClr val="FF3232"/>
                </a:solidFill>
                <a:latin typeface="Arial"/>
              </a:rPr>
              <a:t>.</a:t>
            </a:r>
          </a:p>
          <a:p>
            <a:r>
              <a:rPr lang="en-US" dirty="0" smtClean="0">
                <a:solidFill>
                  <a:srgbClr val="FF3232"/>
                </a:solidFill>
                <a:latin typeface="Arial"/>
              </a:rPr>
              <a:t> 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/>
              </a:rPr>
              <a:t>Online page: </a:t>
            </a:r>
            <a:r>
              <a:rPr lang="en-US" dirty="0">
                <a:solidFill>
                  <a:srgbClr val="0000FF"/>
                </a:solidFill>
              </a:rPr>
              <a:t>https://piazza.com/iitk.ac.in/secondsemester2018/chm102a/home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52400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B533BF"/>
                </a:solidFill>
              </a:rPr>
              <a:t>CHM 102A</a:t>
            </a:r>
            <a:endParaRPr lang="en-US" sz="3200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3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Perkin’s Hypothesis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0025"/>
            <a:ext cx="1193800" cy="109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06053" y="9906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Quinine</a:t>
            </a:r>
            <a:endParaRPr lang="en-US" sz="1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172696"/>
              </p:ext>
            </p:extLst>
          </p:nvPr>
        </p:nvGraphicFramePr>
        <p:xfrm>
          <a:off x="2117087" y="970473"/>
          <a:ext cx="4909825" cy="655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" r:id="rId4" imgW="3125168" imgH="417150" progId="">
                  <p:embed/>
                </p:oleObj>
              </mc:Choice>
              <mc:Fallback>
                <p:oleObj r:id="rId4" imgW="3125168" imgH="41715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7087" y="970473"/>
                        <a:ext cx="4909825" cy="655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200" y="1676400"/>
            <a:ext cx="372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Outcome of the experiment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097119"/>
              </p:ext>
            </p:extLst>
          </p:nvPr>
        </p:nvGraphicFramePr>
        <p:xfrm>
          <a:off x="107831" y="2179574"/>
          <a:ext cx="360045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" r:id="rId6" imgW="2863139" imgH="1212570" progId="">
                  <p:embed/>
                </p:oleObj>
              </mc:Choice>
              <mc:Fallback>
                <p:oleObj r:id="rId6" imgW="2863139" imgH="121257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831" y="2179574"/>
                        <a:ext cx="360045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52400" y="3657600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10</a:t>
            </a:r>
            <a:r>
              <a:rPr lang="en-US" dirty="0" smtClean="0"/>
              <a:t>H</a:t>
            </a:r>
            <a:r>
              <a:rPr lang="en-US" baseline="-25000" dirty="0" smtClean="0"/>
              <a:t>13</a:t>
            </a:r>
            <a:r>
              <a:rPr lang="en-US" dirty="0" smtClean="0"/>
              <a:t>N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84" y="1745307"/>
            <a:ext cx="1852416" cy="231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5943" y="4217313"/>
            <a:ext cx="89556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7030A0"/>
                </a:solidFill>
              </a:rPr>
              <a:t>While washing the flask, Perkin noticed that a purple solution resulted</a:t>
            </a:r>
            <a:endParaRPr lang="en-US" sz="2200" b="1" dirty="0">
              <a:solidFill>
                <a:srgbClr val="7030A0"/>
              </a:solidFill>
            </a:endParaRPr>
          </a:p>
        </p:txBody>
      </p:sp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684717"/>
            <a:ext cx="1828800" cy="205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58" y="4684717"/>
            <a:ext cx="1818507" cy="205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48" y="4668825"/>
            <a:ext cx="1832233" cy="205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943600" y="5344728"/>
            <a:ext cx="322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u="sng" dirty="0" smtClean="0">
                <a:solidFill>
                  <a:srgbClr val="7030A0"/>
                </a:solidFill>
              </a:rPr>
              <a:t>Note the purple fingerprints!</a:t>
            </a:r>
            <a:endParaRPr lang="en-US" b="1" i="1" u="sng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Discovery Consists of Seeing What Everybody Has Seen, Thinking What Nobody Has Thought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6019800" cy="277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0" y="1828800"/>
            <a:ext cx="3124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900" dirty="0" smtClean="0"/>
              <a:t>Color does not fade in light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900" dirty="0" smtClean="0"/>
              <a:t>Easy to make and apply</a:t>
            </a:r>
            <a:endParaRPr lang="en-US" sz="1900" dirty="0"/>
          </a:p>
        </p:txBody>
      </p:sp>
      <p:sp>
        <p:nvSpPr>
          <p:cNvPr id="4" name="Rectangle 3"/>
          <p:cNvSpPr/>
          <p:nvPr/>
        </p:nvSpPr>
        <p:spPr>
          <a:xfrm>
            <a:off x="6130506" y="3429000"/>
            <a:ext cx="25562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National Museum of American History, </a:t>
            </a:r>
            <a:endParaRPr lang="en-US" sz="1100" dirty="0" smtClean="0"/>
          </a:p>
          <a:p>
            <a:r>
              <a:rPr lang="en-US" sz="1100" dirty="0" smtClean="0"/>
              <a:t>Smithsonian Institution</a:t>
            </a:r>
            <a:endParaRPr lang="en-US" sz="11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51517"/>
            <a:ext cx="3957368" cy="2710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492787"/>
            <a:ext cx="1507820" cy="21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02989" y="6606348"/>
            <a:ext cx="164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Victoria (Queen, England)</a:t>
            </a:r>
            <a:endParaRPr lang="en-US" sz="11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" y="4509238"/>
            <a:ext cx="1578980" cy="212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-24444" y="6606348"/>
            <a:ext cx="16946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Eugenie (Empress, France)</a:t>
            </a:r>
            <a:endParaRPr lang="en-US" sz="1100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02" y="4495800"/>
            <a:ext cx="165909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81329" y="6606348"/>
            <a:ext cx="18357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Imperial State Crown, Britain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6602829" y="4577115"/>
            <a:ext cx="241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Perkin and Sons Factory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B533BF"/>
                </a:solidFill>
              </a:rPr>
              <a:t>Chemical Structure of Perkin’s </a:t>
            </a:r>
            <a:r>
              <a:rPr lang="en-US" sz="3600" b="1" dirty="0" err="1" smtClean="0">
                <a:solidFill>
                  <a:srgbClr val="B533BF"/>
                </a:solidFill>
              </a:rPr>
              <a:t>Muave</a:t>
            </a:r>
            <a:endParaRPr lang="en-US" sz="3600" b="1" dirty="0">
              <a:solidFill>
                <a:srgbClr val="B533BF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952750"/>
            <a:ext cx="64293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449" y="1066800"/>
            <a:ext cx="8955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7030A0"/>
                </a:solidFill>
              </a:rPr>
              <a:t>Perkin realized that his original starting material contained impurity of aniline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49" y="1836241"/>
            <a:ext cx="89556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7030A0"/>
                </a:solidFill>
              </a:rPr>
              <a:t>However, using pure aniline resulted in an inferior dye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49" y="2362200"/>
            <a:ext cx="89556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7030A0"/>
                </a:solidFill>
              </a:rPr>
              <a:t>The constituents of Perkin’s Mauve were characterized in 1994. 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7800" y="2752822"/>
            <a:ext cx="365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 smtClean="0"/>
              <a:t>J. Chem</a:t>
            </a:r>
            <a:r>
              <a:rPr lang="nl-NL" sz="1400" dirty="0"/>
              <a:t>. Soc., Perkin Trans</a:t>
            </a:r>
            <a:r>
              <a:rPr lang="nl-NL" sz="1400" dirty="0" smtClean="0"/>
              <a:t>., 1994, 1, 5–7, </a:t>
            </a:r>
            <a:r>
              <a:rPr lang="nl-NL" sz="1400" dirty="0"/>
              <a:t>1994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578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B533BF"/>
                </a:solidFill>
              </a:rPr>
              <a:t>Perkin’s Legacy</a:t>
            </a:r>
            <a:endParaRPr lang="en-US" sz="3600" b="1" dirty="0">
              <a:solidFill>
                <a:srgbClr val="B533B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204" y="990600"/>
            <a:ext cx="873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</a:rPr>
              <a:t>Established chemistry as an alternative to nature for obtaining functional compounds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58" y="3047991"/>
            <a:ext cx="2696340" cy="365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204" y="1828586"/>
            <a:ext cx="847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</a:rPr>
              <a:t>Demonstrated that chemistry can lead to profitable enterprise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04" y="2361986"/>
            <a:ext cx="9114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7030A0"/>
                </a:solidFill>
              </a:rPr>
              <a:t>Revolutionized the way people thought about “Multistep Chemical 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Synthesis”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3932" y="6204393"/>
            <a:ext cx="96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Coal tar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11770" y="48006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2888" y="6389059"/>
            <a:ext cx="19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Valuable chemicals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r="28230"/>
          <a:stretch/>
        </p:blipFill>
        <p:spPr bwMode="auto">
          <a:xfrm>
            <a:off x="685800" y="3805890"/>
            <a:ext cx="3420374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3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Perkin’s Legacy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2" y="2683068"/>
            <a:ext cx="1771650" cy="11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055" y="1066800"/>
            <a:ext cx="7063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In 1868, anthracene (obtained from coal tar) was shown to be </a:t>
            </a:r>
          </a:p>
          <a:p>
            <a:r>
              <a:rPr lang="en-IN" sz="2000" b="1" dirty="0" smtClean="0">
                <a:solidFill>
                  <a:srgbClr val="7030A0"/>
                </a:solidFill>
              </a:rPr>
              <a:t>the precursor for the dye Alizarin</a:t>
            </a:r>
            <a:endParaRPr lang="en-IN" sz="2000" b="1" dirty="0">
              <a:solidFill>
                <a:srgbClr val="7030A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891761"/>
              </p:ext>
            </p:extLst>
          </p:nvPr>
        </p:nvGraphicFramePr>
        <p:xfrm>
          <a:off x="7211363" y="1066800"/>
          <a:ext cx="1627837" cy="680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r:id="rId4" imgW="999216" imgH="417068" progId="">
                  <p:embed/>
                </p:oleObj>
              </mc:Choice>
              <mc:Fallback>
                <p:oleObj r:id="rId4" imgW="999216" imgH="41706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11363" y="1066800"/>
                        <a:ext cx="1627837" cy="680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144045" y="3810000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Madder plant</a:t>
            </a:r>
            <a:endParaRPr lang="en-IN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74" y="2419574"/>
            <a:ext cx="1436426" cy="144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200" y="2133600"/>
            <a:ext cx="2012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rgbClr val="C00000"/>
                </a:solidFill>
              </a:rPr>
              <a:t> Alizarin Dye</a:t>
            </a:r>
            <a:endParaRPr lang="en-IN" sz="2400" dirty="0">
              <a:solidFill>
                <a:srgbClr val="C00000"/>
              </a:solidFill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11" y="4585436"/>
            <a:ext cx="5346778" cy="211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80" y="2436212"/>
            <a:ext cx="2059696" cy="137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567" y="2436212"/>
            <a:ext cx="1911833" cy="143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436586" y="1676400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anthracene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114800" y="3810000"/>
            <a:ext cx="238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Madder plant with root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44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B533BF"/>
                </a:solidFill>
              </a:rPr>
              <a:t>Perkin’s Legacy: Emergence of German Dye Industry</a:t>
            </a:r>
            <a:endParaRPr lang="en-US" sz="3600" b="1" dirty="0">
              <a:solidFill>
                <a:srgbClr val="B533B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055" y="1352490"/>
            <a:ext cx="7692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The company BASF was founded in 1865 to make aniline based dyes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055" y="1905000"/>
            <a:ext cx="5544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BASF stands for </a:t>
            </a:r>
            <a:r>
              <a:rPr lang="en-IN" sz="2000" b="1" dirty="0"/>
              <a:t>Baden Aniline and Soda Factory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055" y="2457216"/>
            <a:ext cx="7104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BASF patented their synthesis of Alizarin </a:t>
            </a:r>
            <a:r>
              <a:rPr lang="en-IN" sz="2000" b="1" i="1" u="sng" dirty="0" smtClean="0">
                <a:solidFill>
                  <a:srgbClr val="7030A0"/>
                </a:solidFill>
              </a:rPr>
              <a:t>one day</a:t>
            </a:r>
            <a:r>
              <a:rPr lang="en-IN" sz="2000" b="1" dirty="0" smtClean="0">
                <a:solidFill>
                  <a:srgbClr val="7030A0"/>
                </a:solidFill>
              </a:rPr>
              <a:t> before Perkin</a:t>
            </a:r>
            <a:endParaRPr lang="en-IN" sz="2000" b="1" dirty="0">
              <a:solidFill>
                <a:srgbClr val="7030A0"/>
              </a:solidFill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282" y="2087563"/>
            <a:ext cx="17748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102694" y="2895600"/>
            <a:ext cx="982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C00000"/>
                </a:solidFill>
              </a:rPr>
              <a:t>Alizarin</a:t>
            </a:r>
            <a:endParaRPr lang="en-IN" sz="2000" b="1" dirty="0">
              <a:solidFill>
                <a:srgbClr val="C00000"/>
              </a:solidFill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4" y="4711357"/>
            <a:ext cx="3067050" cy="17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11356"/>
            <a:ext cx="3058302" cy="172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95" y="4711357"/>
            <a:ext cx="23622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35774" y="6457890"/>
            <a:ext cx="2601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C00000"/>
                </a:solidFill>
              </a:rPr>
              <a:t>compostable polymers</a:t>
            </a:r>
            <a:endParaRPr lang="en-IN" sz="2000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6600" y="6457890"/>
            <a:ext cx="3276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C00000"/>
                </a:solidFill>
              </a:rPr>
              <a:t>Lightweight, strong materials</a:t>
            </a:r>
            <a:endParaRPr lang="en-IN" sz="20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94500" y="6457890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C00000"/>
                </a:solidFill>
              </a:rPr>
              <a:t>fungicides</a:t>
            </a:r>
            <a:endParaRPr lang="en-IN" sz="2000" b="1" dirty="0">
              <a:solidFill>
                <a:srgbClr val="C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1000" y="3313656"/>
            <a:ext cx="8305800" cy="1182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12564"/>
            <a:ext cx="1956144" cy="98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362200" y="3276600"/>
            <a:ext cx="4610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Largest chemical company in the world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2200" y="3676710"/>
            <a:ext cx="497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Annual revenue of 47 billion euros in 2015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2200" y="4076820"/>
            <a:ext cx="6408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Developed “</a:t>
            </a:r>
            <a:r>
              <a:rPr lang="en-IN" sz="2000" b="1" dirty="0" err="1" smtClean="0">
                <a:solidFill>
                  <a:srgbClr val="7030A0"/>
                </a:solidFill>
              </a:rPr>
              <a:t>Humira</a:t>
            </a:r>
            <a:r>
              <a:rPr lang="en-IN" sz="2000" b="1" dirty="0" smtClean="0">
                <a:solidFill>
                  <a:srgbClr val="7030A0"/>
                </a:solidFill>
              </a:rPr>
              <a:t>”: Medicine for Rheumatoid Arthritis</a:t>
            </a:r>
            <a:endParaRPr lang="en-IN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524000"/>
            <a:ext cx="76200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790214" y="1524000"/>
            <a:ext cx="4972772" cy="3630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B533BF"/>
                </a:solidFill>
              </a:rPr>
              <a:t>Emergence of German Dye Industry</a:t>
            </a:r>
            <a:endParaRPr lang="en-US" sz="3600" b="1" dirty="0">
              <a:solidFill>
                <a:srgbClr val="B533B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055" y="1026933"/>
            <a:ext cx="7692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The company Bayer was founded in 1863 to make aniline based dyes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0214" y="1515374"/>
            <a:ext cx="497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Annual revenue of 47 billion euros in 2015</a:t>
            </a:r>
            <a:endParaRPr lang="en-IN" sz="2000" b="1" dirty="0">
              <a:solidFill>
                <a:srgbClr val="7030A0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5" y="4724400"/>
            <a:ext cx="1847850" cy="140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0055" y="4114800"/>
            <a:ext cx="2347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Bayer’s initial dye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53000" y="4114800"/>
            <a:ext cx="3967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>
                <a:solidFill>
                  <a:srgbClr val="7030A0"/>
                </a:solidFill>
              </a:rPr>
              <a:t>Bayer was multinational in 1901!</a:t>
            </a:r>
            <a:endParaRPr lang="en-IN" sz="2000" b="1" dirty="0">
              <a:solidFill>
                <a:srgbClr val="7030A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85" y="4572000"/>
            <a:ext cx="38385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7313" y="6488668"/>
            <a:ext cx="413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1901: Bayer’s supply depot in Ahmedabad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7280696" y="5808452"/>
            <a:ext cx="76200" cy="190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5879068"/>
            <a:ext cx="15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(Boxes of dyes)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4" y="4870404"/>
            <a:ext cx="1023129" cy="128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1922" y="6420069"/>
            <a:ext cx="1988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Rosaniline</a:t>
            </a:r>
            <a:r>
              <a:rPr lang="en-US" sz="1400" dirty="0" smtClean="0"/>
              <a:t> hydrochloride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76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065" y="1787104"/>
            <a:ext cx="1510135" cy="209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876800"/>
            <a:ext cx="115285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B533BF"/>
                </a:solidFill>
              </a:rPr>
              <a:t>1897: Bayer Produces Aspirin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222" y="1026933"/>
            <a:ext cx="8505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7030A0"/>
                </a:solidFill>
              </a:rPr>
              <a:t>1897: German chemist Felix Hoffmann, finds that adding an acetyl group to </a:t>
            </a:r>
            <a:endParaRPr lang="en-US" sz="2000" b="1" dirty="0" smtClean="0">
              <a:solidFill>
                <a:srgbClr val="7030A0"/>
              </a:solidFill>
            </a:endParaRPr>
          </a:p>
          <a:p>
            <a:r>
              <a:rPr lang="en-US" sz="2000" b="1" dirty="0" smtClean="0">
                <a:solidFill>
                  <a:srgbClr val="7030A0"/>
                </a:solidFill>
              </a:rPr>
              <a:t>salicylic </a:t>
            </a:r>
            <a:r>
              <a:rPr lang="en-US" sz="2000" b="1" dirty="0">
                <a:solidFill>
                  <a:srgbClr val="7030A0"/>
                </a:solidFill>
              </a:rPr>
              <a:t>acid reduces its irritant properties and Bayer patents the process</a:t>
            </a:r>
            <a:endParaRPr lang="en-IN" sz="2000" b="1" dirty="0">
              <a:solidFill>
                <a:srgbClr val="7030A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20" y="2048796"/>
            <a:ext cx="1524000" cy="126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200" y="3312601"/>
            <a:ext cx="4214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Acetylsalicylic Acid (Aspirin)</a:t>
            </a:r>
          </a:p>
          <a:p>
            <a:r>
              <a:rPr lang="en-US" sz="1400" dirty="0" smtClean="0"/>
              <a:t>[antipyretic (fever reducing); analgesic (pain reducing)] </a:t>
            </a:r>
            <a:endParaRPr lang="en-US" sz="14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828800"/>
            <a:ext cx="1781175" cy="203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-2222" y="4114800"/>
            <a:ext cx="8902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1950:</a:t>
            </a:r>
            <a:r>
              <a:rPr lang="en-US" sz="2000" b="1" dirty="0">
                <a:solidFill>
                  <a:srgbClr val="7030A0"/>
                </a:solidFill>
              </a:rPr>
              <a:t> </a:t>
            </a:r>
            <a:r>
              <a:rPr lang="en-US" sz="2000" b="1" dirty="0" smtClean="0">
                <a:solidFill>
                  <a:srgbClr val="7030A0"/>
                </a:solidFill>
              </a:rPr>
              <a:t>Aspirin </a:t>
            </a:r>
            <a:r>
              <a:rPr lang="en-US" sz="2000" b="1" dirty="0">
                <a:solidFill>
                  <a:srgbClr val="7030A0"/>
                </a:solidFill>
              </a:rPr>
              <a:t>enters the Guinness World Records for being the most frequently </a:t>
            </a:r>
            <a:endParaRPr lang="en-US" sz="2000" b="1" dirty="0" smtClean="0">
              <a:solidFill>
                <a:srgbClr val="7030A0"/>
              </a:solidFill>
            </a:endParaRPr>
          </a:p>
          <a:p>
            <a:r>
              <a:rPr lang="en-US" sz="2000" b="1" dirty="0" smtClean="0">
                <a:solidFill>
                  <a:srgbClr val="7030A0"/>
                </a:solidFill>
              </a:rPr>
              <a:t>sold </a:t>
            </a:r>
            <a:r>
              <a:rPr lang="en-US" sz="2000" b="1" dirty="0">
                <a:solidFill>
                  <a:srgbClr val="7030A0"/>
                </a:solidFill>
              </a:rPr>
              <a:t>painkiller.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2222" y="5029200"/>
            <a:ext cx="83258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1971:</a:t>
            </a:r>
            <a:r>
              <a:rPr lang="en-US" sz="2000" b="1" dirty="0">
                <a:solidFill>
                  <a:srgbClr val="7030A0"/>
                </a:solidFill>
              </a:rPr>
              <a:t> </a:t>
            </a:r>
            <a:r>
              <a:rPr lang="en-US" sz="2000" b="1" dirty="0"/>
              <a:t> </a:t>
            </a:r>
            <a:r>
              <a:rPr lang="en-US" sz="2000" b="1" dirty="0" smtClean="0">
                <a:solidFill>
                  <a:srgbClr val="7030A0"/>
                </a:solidFill>
              </a:rPr>
              <a:t>John </a:t>
            </a:r>
            <a:r>
              <a:rPr lang="en-US" sz="2000" b="1" dirty="0">
                <a:solidFill>
                  <a:srgbClr val="7030A0"/>
                </a:solidFill>
              </a:rPr>
              <a:t>Vane, professor of pharmacology at the University of London, </a:t>
            </a:r>
            <a:endParaRPr lang="en-US" sz="2000" b="1" dirty="0" smtClean="0">
              <a:solidFill>
                <a:srgbClr val="7030A0"/>
              </a:solidFill>
            </a:endParaRPr>
          </a:p>
          <a:p>
            <a:r>
              <a:rPr lang="en-US" sz="2000" b="1" dirty="0" smtClean="0">
                <a:solidFill>
                  <a:srgbClr val="7030A0"/>
                </a:solidFill>
              </a:rPr>
              <a:t>publishes </a:t>
            </a:r>
            <a:r>
              <a:rPr lang="en-US" sz="2000" b="1" dirty="0">
                <a:solidFill>
                  <a:srgbClr val="7030A0"/>
                </a:solidFill>
              </a:rPr>
              <a:t>research describing aspirin’s mechanism of </a:t>
            </a:r>
            <a:r>
              <a:rPr lang="en-US" sz="2000" b="1" dirty="0" smtClean="0">
                <a:solidFill>
                  <a:srgbClr val="7030A0"/>
                </a:solidFill>
              </a:rPr>
              <a:t>action. </a:t>
            </a:r>
            <a:r>
              <a:rPr lang="en-US" sz="2000" b="1" dirty="0">
                <a:solidFill>
                  <a:srgbClr val="7030A0"/>
                </a:solidFill>
              </a:rPr>
              <a:t>He later wins a </a:t>
            </a:r>
            <a:endParaRPr lang="en-US" sz="2000" b="1" dirty="0" smtClean="0">
              <a:solidFill>
                <a:srgbClr val="7030A0"/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Nobel </a:t>
            </a:r>
            <a:r>
              <a:rPr lang="en-US" sz="2000" b="1" dirty="0">
                <a:solidFill>
                  <a:srgbClr val="C00000"/>
                </a:solidFill>
              </a:rPr>
              <a:t>prize (1982)</a:t>
            </a:r>
            <a:r>
              <a:rPr lang="en-US" sz="2000" b="1" dirty="0">
                <a:solidFill>
                  <a:srgbClr val="7030A0"/>
                </a:solidFill>
              </a:rPr>
              <a:t> for this work, along with Bengt Samuelsson and </a:t>
            </a:r>
            <a:endParaRPr lang="en-US" sz="2000" b="1" dirty="0" smtClean="0">
              <a:solidFill>
                <a:srgbClr val="7030A0"/>
              </a:solidFill>
            </a:endParaRPr>
          </a:p>
          <a:p>
            <a:r>
              <a:rPr lang="en-US" sz="2000" b="1" dirty="0" err="1" smtClean="0">
                <a:solidFill>
                  <a:srgbClr val="7030A0"/>
                </a:solidFill>
              </a:rPr>
              <a:t>Sune</a:t>
            </a:r>
            <a:r>
              <a:rPr lang="en-US" sz="2000" b="1" dirty="0" smtClean="0">
                <a:solidFill>
                  <a:srgbClr val="7030A0"/>
                </a:solidFill>
              </a:rPr>
              <a:t> </a:t>
            </a:r>
            <a:r>
              <a:rPr lang="en-US" sz="2000" b="1" dirty="0" err="1">
                <a:solidFill>
                  <a:srgbClr val="7030A0"/>
                </a:solidFill>
              </a:rPr>
              <a:t>Bergström</a:t>
            </a:r>
            <a:r>
              <a:rPr lang="en-US" sz="2000" b="1" dirty="0" smtClean="0">
                <a:solidFill>
                  <a:srgbClr val="7030A0"/>
                </a:solidFill>
              </a:rPr>
              <a:t>.</a:t>
            </a:r>
            <a:endParaRPr lang="en-IN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51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B533BF"/>
                </a:solidFill>
              </a:rPr>
              <a:t>What Happened to Perkin? </a:t>
            </a:r>
            <a:endParaRPr lang="en-US" sz="3600" b="1" dirty="0">
              <a:solidFill>
                <a:srgbClr val="B533B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222" y="1026933"/>
            <a:ext cx="881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At the age of 35, Perkin “retired” from industry. He sold his company and went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to his lab to pursue new chemistry.</a:t>
            </a:r>
            <a:endParaRPr lang="en-IN" sz="2000" b="1" dirty="0">
              <a:solidFill>
                <a:srgbClr val="7030A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793905"/>
              </p:ext>
            </p:extLst>
          </p:nvPr>
        </p:nvGraphicFramePr>
        <p:xfrm>
          <a:off x="1979094" y="2209800"/>
          <a:ext cx="51858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r:id="rId3" imgW="4396414" imgH="1032750" progId="">
                  <p:embed/>
                </p:oleObj>
              </mc:Choice>
              <mc:Fallback>
                <p:oleObj r:id="rId3" imgW="4396414" imgH="103275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094" y="2209800"/>
                        <a:ext cx="5185812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-2222" y="1752600"/>
            <a:ext cx="4404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He discovered the “Perkin Reaction”.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222" y="3581400"/>
            <a:ext cx="5495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In 1897, Adolf von Baeyer used this reaction to 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synthesize Indigo (sold by BASF). Baeyer won 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Nobel Prize in 1905</a:t>
            </a:r>
            <a:r>
              <a:rPr lang="en-US" sz="2000" b="1" dirty="0" smtClean="0">
                <a:solidFill>
                  <a:srgbClr val="7030A0"/>
                </a:solidFill>
              </a:rPr>
              <a:t> for his work on dyes.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21514"/>
            <a:ext cx="8828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7030A0"/>
                </a:solidFill>
              </a:rPr>
              <a:t>Current annual production is about 5000 tons, almost all of it for the </a:t>
            </a:r>
            <a:r>
              <a:rPr lang="en-US" sz="2000" b="1" dirty="0" smtClean="0">
                <a:solidFill>
                  <a:srgbClr val="7030A0"/>
                </a:solidFill>
              </a:rPr>
              <a:t>dyeing </a:t>
            </a:r>
            <a:r>
              <a:rPr lang="en-US" sz="2000" b="1" dirty="0">
                <a:solidFill>
                  <a:srgbClr val="7030A0"/>
                </a:solidFill>
              </a:rPr>
              <a:t>of </a:t>
            </a:r>
            <a:endParaRPr lang="en-US" sz="2000" b="1" dirty="0" smtClean="0">
              <a:solidFill>
                <a:srgbClr val="7030A0"/>
              </a:solidFill>
            </a:endParaRPr>
          </a:p>
          <a:p>
            <a:r>
              <a:rPr lang="en-US" sz="2000" b="1" dirty="0" smtClean="0">
                <a:solidFill>
                  <a:srgbClr val="7030A0"/>
                </a:solidFill>
              </a:rPr>
              <a:t>jeans</a:t>
            </a:r>
            <a:r>
              <a:rPr lang="en-US" sz="2000" b="1" dirty="0">
                <a:solidFill>
                  <a:srgbClr val="7030A0"/>
                </a:solidFill>
              </a:rPr>
              <a:t>. </a:t>
            </a:r>
            <a:r>
              <a:rPr lang="en-US" sz="2000" b="1" dirty="0" smtClean="0">
                <a:solidFill>
                  <a:srgbClr val="7030A0"/>
                </a:solidFill>
              </a:rPr>
              <a:t>For </a:t>
            </a:r>
            <a:r>
              <a:rPr lang="en-US" sz="2000" b="1" dirty="0">
                <a:solidFill>
                  <a:srgbClr val="7030A0"/>
                </a:solidFill>
              </a:rPr>
              <a:t>every pair of jeans, 10 g of indigo is required.</a:t>
            </a:r>
            <a:endParaRPr lang="en-IN" sz="2000" b="1" dirty="0">
              <a:solidFill>
                <a:srgbClr val="7030A0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608" y="3297999"/>
            <a:ext cx="1200150" cy="16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44867" y="4958706"/>
            <a:ext cx="1605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Adolf von Baeyer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2222" y="4953000"/>
            <a:ext cx="7570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In 1897, </a:t>
            </a:r>
            <a:r>
              <a:rPr lang="en-US" sz="2000" b="1" dirty="0" smtClean="0">
                <a:solidFill>
                  <a:srgbClr val="00B0F0"/>
                </a:solidFill>
              </a:rPr>
              <a:t>19,000 tons of plant sourced indigo</a:t>
            </a:r>
            <a:r>
              <a:rPr lang="en-US" sz="2000" b="1" dirty="0" smtClean="0">
                <a:solidFill>
                  <a:srgbClr val="7030A0"/>
                </a:solidFill>
              </a:rPr>
              <a:t> was being made. After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the laboratory synthesis, this share dropped to </a:t>
            </a:r>
            <a:r>
              <a:rPr lang="en-US" sz="2000" b="1" dirty="0" smtClean="0">
                <a:solidFill>
                  <a:srgbClr val="00B0F0"/>
                </a:solidFill>
              </a:rPr>
              <a:t>1000 tons</a:t>
            </a:r>
            <a:r>
              <a:rPr lang="en-US" sz="2000" b="1" dirty="0" smtClean="0">
                <a:solidFill>
                  <a:srgbClr val="7030A0"/>
                </a:solidFill>
              </a:rPr>
              <a:t>.</a:t>
            </a:r>
            <a:endParaRPr lang="en-IN" sz="2000" b="1" dirty="0">
              <a:solidFill>
                <a:srgbClr val="7030A0"/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81400"/>
            <a:ext cx="1343025" cy="95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What Happened to Quinine?</a:t>
            </a:r>
            <a:r>
              <a:rPr lang="en-US" sz="3600" b="1" dirty="0" smtClean="0">
                <a:solidFill>
                  <a:srgbClr val="002060"/>
                </a:solidFill>
              </a:rPr>
              <a:t> 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0025"/>
            <a:ext cx="1193800" cy="109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306053" y="9906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Quinine</a:t>
            </a:r>
            <a:endParaRPr lang="en-US" sz="14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34320"/>
            <a:ext cx="4733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447800"/>
            <a:ext cx="2438400" cy="295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99951"/>
              </p:ext>
            </p:extLst>
          </p:nvPr>
        </p:nvGraphicFramePr>
        <p:xfrm>
          <a:off x="838203" y="3048000"/>
          <a:ext cx="249555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8" r:id="rId6" imgW="2090559" imgH="1468800" progId="">
                  <p:embed/>
                </p:oleObj>
              </mc:Choice>
              <mc:Fallback>
                <p:oleObj r:id="rId6" imgW="2090559" imgH="1468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3" y="3048000"/>
                        <a:ext cx="2495550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58" y="5257800"/>
            <a:ext cx="2257425" cy="125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7396" y="4857690"/>
            <a:ext cx="6270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1947: Bayer develops chloroquine for treating malaria.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26198" y="6348481"/>
            <a:ext cx="120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Chloroquine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6525" y="4395734"/>
            <a:ext cx="2689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R. B. Woodward and W. E. </a:t>
            </a:r>
            <a:r>
              <a:rPr lang="en-US" sz="1400" dirty="0" err="1" smtClean="0"/>
              <a:t>Doering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67396" y="898267"/>
            <a:ext cx="6060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Research into the structure and synthesis of quinine</a:t>
            </a:r>
            <a:endParaRPr lang="en-IN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1400" y="228600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B533BF"/>
                </a:solidFill>
              </a:rPr>
              <a:t>CHM 102A</a:t>
            </a:r>
            <a:endParaRPr lang="en-US" sz="3200" b="1" dirty="0">
              <a:solidFill>
                <a:srgbClr val="B533B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694317"/>
            <a:ext cx="2078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B533BF"/>
                </a:solidFill>
              </a:rPr>
              <a:t>Tutorial Details</a:t>
            </a:r>
            <a:endParaRPr lang="en-US" sz="2000" b="1" dirty="0">
              <a:solidFill>
                <a:srgbClr val="B533B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69617"/>
              </p:ext>
            </p:extLst>
          </p:nvPr>
        </p:nvGraphicFramePr>
        <p:xfrm>
          <a:off x="1572787" y="3657600"/>
          <a:ext cx="6129020" cy="279717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08635"/>
                <a:gridCol w="647700"/>
                <a:gridCol w="1085850"/>
                <a:gridCol w="1371600"/>
                <a:gridCol w="1290955"/>
                <a:gridCol w="1224280"/>
              </a:tblGrid>
              <a:tr h="421640">
                <a:tc>
                  <a:txBody>
                    <a:bodyPr/>
                    <a:lstStyle/>
                    <a:p>
                      <a:pPr marL="34290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L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H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R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o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om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 spc="-45">
                          <a:effectLst/>
                          <a:latin typeface="Arial"/>
                          <a:ea typeface="Arial"/>
                          <a:cs typeface="Times New Roman"/>
                        </a:rPr>
                        <a:t>T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utorial S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e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ction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290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P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h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ysical Chemistry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Inorganic/Orga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n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ic Ch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e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mistry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4160">
                <a:tc>
                  <a:txBody>
                    <a:bodyPr/>
                    <a:lstStyle/>
                    <a:p>
                      <a:pPr marL="17145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L</a:t>
                      </a:r>
                      <a:r>
                        <a:rPr lang="en-US" sz="1100" spc="-95">
                          <a:effectLst/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A1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Aritra Das*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M. Chandra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B. Sundararaju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J. N.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Moorthy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34290" marR="0"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A2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100" spc="-13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T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. </a:t>
                      </a:r>
                      <a:r>
                        <a:rPr lang="en-US" sz="1100" spc="-14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G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1714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Go</a:t>
                      </a:r>
                      <a:r>
                        <a:rPr lang="en-US" sz="1100" spc="-2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p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akumar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sz="1100" i="1" spc="-3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Bidhan Hazra</a:t>
                      </a: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J. K. Bera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D. H. D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e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the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34290" marR="0">
                        <a:spcBef>
                          <a:spcPts val="25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A3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18415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N. Nair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Sourav Karmarkar*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R.</a:t>
                      </a:r>
                      <a:r>
                        <a:rPr lang="en-US" sz="1100" spc="-6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n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gamuthu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25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R. Guruna</a:t>
                      </a:r>
                      <a:r>
                        <a:rPr lang="en-US" sz="1100" spc="-1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t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17145" marR="0">
                        <a:spcBef>
                          <a:spcPts val="39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39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A4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39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S. Man</a:t>
                      </a:r>
                      <a:r>
                        <a:rPr lang="en-US" sz="1100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o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garan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395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Ajitesh Singh*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39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A. K. Patra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39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R. Ramapanicker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34290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B1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Subhamoy Char*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M. Rang</a:t>
                      </a:r>
                      <a:r>
                        <a:rPr lang="en-US" sz="1100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nathan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spc="-13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G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.</a:t>
                      </a:r>
                      <a:r>
                        <a:rPr lang="en-US" sz="1100" spc="-6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n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antharaman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spc="-11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V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. K.</a:t>
                      </a:r>
                      <a:r>
                        <a:rPr lang="en-US" sz="1100" spc="-2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 spc="-9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Y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ad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v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B2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D.L.V.K. Prasad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5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Kumari Sonia*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S. K. K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u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ndu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Y. D. Vankar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B3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K. Srihari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5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B</a:t>
                      </a:r>
                      <a:r>
                        <a:rPr lang="en-US" sz="1100" i="1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nsi D</a:t>
                      </a:r>
                      <a:r>
                        <a:rPr lang="en-US" sz="1100" i="1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s*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spc="-16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P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. K. Bharad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w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aj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M. L. N. R</a:t>
                      </a:r>
                      <a:r>
                        <a:rPr lang="en-US" sz="1100" spc="-1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marL="34290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B4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spc="-16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P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. S</a:t>
                      </a:r>
                      <a:r>
                        <a:rPr lang="en-US" sz="1100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e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206375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Manendra S</a:t>
                      </a:r>
                      <a:r>
                        <a:rPr lang="en-US" sz="1100" i="1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i</a:t>
                      </a: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ngh C</a:t>
                      </a:r>
                      <a:r>
                        <a:rPr lang="en-US" sz="1100" i="1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h</a:t>
                      </a:r>
                      <a:r>
                        <a:rPr lang="en-US" sz="1100" i="1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auhan*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S. </a:t>
                      </a:r>
                      <a:r>
                        <a:rPr lang="en-US" sz="1100" spc="-16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P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. R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th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M. K.</a:t>
                      </a:r>
                      <a:r>
                        <a:rPr lang="en-US" sz="1100" spc="-5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Gho</a:t>
                      </a:r>
                      <a:r>
                        <a:rPr lang="en-US" sz="1100" spc="-10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</a:t>
                      </a:r>
                      <a:r>
                        <a:rPr lang="en-US" sz="1100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ai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87622"/>
              </p:ext>
            </p:extLst>
          </p:nvPr>
        </p:nvGraphicFramePr>
        <p:xfrm>
          <a:off x="1600200" y="1524000"/>
          <a:ext cx="6123305" cy="16637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530350"/>
                <a:gridCol w="2306320"/>
                <a:gridCol w="753745"/>
                <a:gridCol w="1532890"/>
              </a:tblGrid>
              <a:tr h="2463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D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ys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 spc="-45">
                          <a:effectLst/>
                          <a:latin typeface="Arial"/>
                          <a:ea typeface="Arial"/>
                          <a:cs typeface="Times New Roman"/>
                        </a:rPr>
                        <a:t>T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ime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100" spc="-70">
                          <a:effectLst/>
                          <a:latin typeface="Arial"/>
                          <a:ea typeface="Arial"/>
                          <a:cs typeface="Times New Roman"/>
                        </a:rPr>
                        <a:t>V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en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u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805">
                <a:tc>
                  <a:txBody>
                    <a:bodyPr/>
                    <a:lstStyle/>
                    <a:p>
                      <a:pPr marL="34290" marR="798830">
                        <a:lnSpc>
                          <a:spcPct val="20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S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e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ction</a:t>
                      </a:r>
                      <a:r>
                        <a:rPr lang="en-US" sz="1100" spc="-7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A F 9-10 am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Janu</a:t>
                      </a:r>
                      <a:r>
                        <a:rPr lang="en-US" sz="1100" spc="-5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ry  5, 12, 19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36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Fe</a:t>
                      </a:r>
                      <a:r>
                        <a:rPr lang="en-US" sz="1100" spc="-5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b</a:t>
                      </a:r>
                      <a:r>
                        <a:rPr lang="en-US" sz="1100" dirty="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ruary 2, 3*, 9, 16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36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March 9, 10*, 16, 23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36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 spc="-5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p</a:t>
                      </a:r>
                      <a:r>
                        <a:rPr lang="en-US" sz="1100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ril 6, </a:t>
                      </a:r>
                      <a:r>
                        <a:rPr lang="en-US" sz="1100" spc="-5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13</a:t>
                      </a:r>
                      <a:r>
                        <a:rPr lang="en-US" sz="1100" dirty="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, 20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9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-10 am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L</a:t>
                      </a:r>
                      <a:r>
                        <a:rPr lang="en-US" sz="1100" spc="-95">
                          <a:effectLst/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1, 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L12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, 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L13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, 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L14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1515">
                <a:tc>
                  <a:txBody>
                    <a:bodyPr/>
                    <a:lstStyle/>
                    <a:p>
                      <a:pPr marL="34290" marR="842010">
                        <a:lnSpc>
                          <a:spcPct val="20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S</a:t>
                      </a: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e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ction B T</a:t>
                      </a:r>
                      <a:r>
                        <a:rPr lang="en-US" sz="1100" spc="-3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4-5 pm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3655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Janu</a:t>
                      </a:r>
                      <a:r>
                        <a:rPr lang="en-US" sz="1100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ry 9, 16, 23,</a:t>
                      </a:r>
                      <a:r>
                        <a:rPr lang="en-US" sz="1100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36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Fe</a:t>
                      </a:r>
                      <a:r>
                        <a:rPr lang="en-US" sz="1100" spc="-5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b</a:t>
                      </a:r>
                      <a:r>
                        <a:rPr lang="en-US" sz="1100">
                          <a:solidFill>
                            <a:srgbClr val="0000FF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ruary 6, 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36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March 6, </a:t>
                      </a:r>
                      <a:r>
                        <a:rPr lang="en-US" sz="1100" spc="-1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13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, 20, 27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36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A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p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ril </a:t>
                      </a:r>
                      <a:r>
                        <a:rPr lang="en-US" sz="1100" spc="-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3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, </a:t>
                      </a:r>
                      <a:r>
                        <a:rPr lang="en-US" sz="1100" spc="-95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r>
                        <a:rPr lang="en-US" sz="1100">
                          <a:solidFill>
                            <a:srgbClr val="FF3333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0, 17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Arial"/>
                          <a:ea typeface="Arial"/>
                          <a:cs typeface="Times New Roman"/>
                        </a:rPr>
                        <a:t>4</a:t>
                      </a:r>
                      <a:r>
                        <a:rPr lang="en-US" sz="1100">
                          <a:effectLst/>
                          <a:latin typeface="Arial"/>
                          <a:ea typeface="Arial"/>
                          <a:cs typeface="Times New Roman"/>
                        </a:rPr>
                        <a:t>-5 pm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marR="0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L3, L4, L5,</a:t>
                      </a:r>
                      <a:r>
                        <a:rPr lang="en-US" sz="1100" spc="-5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L6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554282" y="1194375"/>
            <a:ext cx="435768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Times New Roman" pitchFamily="18" charset="0"/>
              </a:rPr>
              <a:t>Tutorials: 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Arial" pitchFamily="34" charset="0"/>
                <a:cs typeface="Times New Roman" pitchFamily="18" charset="0"/>
              </a:rPr>
              <a:t>Physical Chemistry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Times New Roman" pitchFamily="18" charset="0"/>
              </a:rPr>
              <a:t>;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Arial" pitchFamily="34" charset="0"/>
                <a:cs typeface="Times New Roman" pitchFamily="18" charset="0"/>
              </a:rPr>
              <a:t>Organic/Inorganic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Times New Roman" pitchFamily="18" charset="0"/>
              </a:rPr>
              <a:t>)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Synthesis: From Chance to Strategy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396" y="898267"/>
            <a:ext cx="706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R. B. Woodward demonstrated the power of organic synthesis</a:t>
            </a:r>
            <a:endParaRPr lang="en-IN" sz="2000" b="1" dirty="0">
              <a:solidFill>
                <a:srgbClr val="7030A0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5585"/>
            <a:ext cx="1193800" cy="109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81000" y="259080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Quinine; 1944</a:t>
            </a:r>
            <a:endParaRPr lang="en-US" sz="1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27" y="1371600"/>
            <a:ext cx="1589061" cy="1249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28250" y="2590800"/>
            <a:ext cx="134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Cortisone; 1951</a:t>
            </a:r>
            <a:endParaRPr lang="en-US" sz="1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07" y="1295400"/>
            <a:ext cx="192902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572000" y="2590800"/>
            <a:ext cx="1468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Cholesterol; 1951</a:t>
            </a:r>
            <a:endParaRPr lang="en-US" sz="1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47800"/>
            <a:ext cx="1367204" cy="117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33400" y="4428316"/>
            <a:ext cx="1442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Lanosterol</a:t>
            </a:r>
            <a:r>
              <a:rPr lang="en-US" sz="1400" dirty="0" smtClean="0"/>
              <a:t> ; 1954</a:t>
            </a:r>
            <a:endParaRPr lang="en-US" sz="1400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" y="3300993"/>
            <a:ext cx="1978025" cy="111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010400" y="2590800"/>
            <a:ext cx="141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Strychnine; 1954</a:t>
            </a:r>
            <a:endParaRPr lang="en-US" sz="1400" dirty="0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536" y="3234438"/>
            <a:ext cx="2052632" cy="119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869648" y="4428316"/>
            <a:ext cx="1366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Reserpine; 1956</a:t>
            </a:r>
            <a:endParaRPr lang="en-US" sz="1400" dirty="0"/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772" y="2952814"/>
            <a:ext cx="23431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420593" y="4274427"/>
            <a:ext cx="1449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chlorophyll; 1960</a:t>
            </a:r>
            <a:endParaRPr lang="en-US" sz="1400" dirty="0"/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3209116"/>
            <a:ext cx="2109158" cy="1112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284855" y="4428316"/>
            <a:ext cx="1490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tetracycline; 1962</a:t>
            </a:r>
            <a:endParaRPr lang="en-US" sz="1400" dirty="0"/>
          </a:p>
        </p:txBody>
      </p:sp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66" y="5072683"/>
            <a:ext cx="3299796" cy="99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3068" y="6182380"/>
            <a:ext cx="363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1965 Nobel prize for “Outstanding Achievements in the Art Of Organic Synthesis”</a:t>
            </a:r>
            <a:endParaRPr lang="en-US" sz="1400" dirty="0"/>
          </a:p>
        </p:txBody>
      </p:sp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29" y="5094237"/>
            <a:ext cx="3544384" cy="1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295707" y="6136213"/>
            <a:ext cx="1527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Vitamin B12; 1981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703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William Perkin: A Pioneer and Trailblazer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45960"/>
            <a:ext cx="2781872" cy="185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34983" y="898267"/>
            <a:ext cx="699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Knowledge, Drive, Astute Observational Skills and Risk Taking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6327" y="3352800"/>
            <a:ext cx="2546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Garage where HP company </a:t>
            </a:r>
          </a:p>
          <a:p>
            <a:r>
              <a:rPr lang="en-US" sz="1400" dirty="0" smtClean="0"/>
              <a:t>was started; Palo Alto, California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442437" y="3342969"/>
            <a:ext cx="1724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</a:rPr>
              <a:t>Hewlett and Packard</a:t>
            </a:r>
            <a:endParaRPr lang="en-US" sz="1400" b="1" dirty="0">
              <a:solidFill>
                <a:srgbClr val="00B0F0"/>
              </a:solidFill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639" y="1590675"/>
            <a:ext cx="17621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0142"/>
            <a:ext cx="2920272" cy="193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97"/>
          <a:stretch/>
        </p:blipFill>
        <p:spPr bwMode="auto">
          <a:xfrm>
            <a:off x="3309981" y="4383657"/>
            <a:ext cx="3044564" cy="195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83657"/>
            <a:ext cx="2022747" cy="207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01272" y="6377219"/>
            <a:ext cx="1991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Paul Allen and Bill Gates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135591" y="6377219"/>
            <a:ext cx="312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Steve Jobs in front of his parents’ garage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477000" y="6377219"/>
            <a:ext cx="2455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Google’s initial days in a garage</a:t>
            </a:r>
            <a:endParaRPr lang="en-US" sz="1400" dirty="0"/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6" y="1447800"/>
            <a:ext cx="2926565" cy="195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01990" y="3351129"/>
            <a:ext cx="3127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W. H. Perkin: Conducted experiments at </a:t>
            </a:r>
          </a:p>
          <a:p>
            <a:r>
              <a:rPr lang="en-US" sz="1400" dirty="0" smtClean="0"/>
              <a:t>his home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2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Chemistry in Electronic Devices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396" y="898267"/>
            <a:ext cx="5319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Gorilla Glass: A chemically strengthened glass</a:t>
            </a:r>
            <a:endParaRPr lang="en-IN" sz="2000" b="1" dirty="0">
              <a:solidFill>
                <a:srgbClr val="7030A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763163"/>
            <a:ext cx="1752600" cy="133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05"/>
          <a:stretch/>
        </p:blipFill>
        <p:spPr bwMode="auto">
          <a:xfrm>
            <a:off x="91396" y="1676400"/>
            <a:ext cx="6018981" cy="187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157799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 </a:t>
            </a:r>
            <a:r>
              <a:rPr lang="en-US" dirty="0" smtClean="0">
                <a:sym typeface="Symbol"/>
              </a:rPr>
              <a:t></a:t>
            </a:r>
            <a:r>
              <a:rPr lang="en-US" dirty="0"/>
              <a:t> 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4593" y="1298377"/>
            <a:ext cx="2523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Ion exchange </a:t>
            </a:r>
          </a:p>
          <a:p>
            <a:pPr algn="ctr"/>
            <a:r>
              <a:rPr lang="en-US" dirty="0" smtClean="0"/>
              <a:t>(Sodium with potassium)</a:t>
            </a:r>
            <a:endParaRPr lang="en-US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128" y="2133600"/>
            <a:ext cx="29718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67396" y="3952018"/>
            <a:ext cx="8783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Corning developed toughened glass in 1960’s for a few industrial applications  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396" y="4572000"/>
            <a:ext cx="7460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Automotive industry rejected gorilla glass because of higher cost; 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Corning termed the project a failure</a:t>
            </a:r>
            <a:endParaRPr lang="en-IN" sz="2000" b="1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396" y="5467290"/>
            <a:ext cx="5963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Gorilla glass now features in over 2.5 billion devices</a:t>
            </a:r>
            <a:endParaRPr lang="en-IN" sz="2000" b="1" dirty="0">
              <a:solidFill>
                <a:srgbClr val="7030A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52600" y="2616011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6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Chemistry for Displays (OLEDs)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" y="2133600"/>
            <a:ext cx="8155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7030A0"/>
                </a:solidFill>
              </a:rPr>
              <a:t>A device that is 100 to 500 nanometers thick or about 200 times smaller </a:t>
            </a:r>
            <a:endParaRPr lang="en-US" sz="2000" b="1" dirty="0" smtClean="0">
              <a:solidFill>
                <a:srgbClr val="7030A0"/>
              </a:solidFill>
            </a:endParaRPr>
          </a:p>
          <a:p>
            <a:r>
              <a:rPr lang="en-US" sz="2000" b="1" dirty="0" smtClean="0">
                <a:solidFill>
                  <a:srgbClr val="7030A0"/>
                </a:solidFill>
              </a:rPr>
              <a:t>than </a:t>
            </a:r>
            <a:r>
              <a:rPr lang="en-US" sz="2000" b="1" dirty="0">
                <a:solidFill>
                  <a:srgbClr val="7030A0"/>
                </a:solidFill>
              </a:rPr>
              <a:t>a human hair. 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1041737"/>
            <a:ext cx="8671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7030A0"/>
                </a:solidFill>
              </a:rPr>
              <a:t>An OLED is an electronic device made by placing a series of </a:t>
            </a:r>
            <a:endParaRPr lang="en-US" sz="2000" b="1" dirty="0" smtClean="0">
              <a:solidFill>
                <a:srgbClr val="7030A0"/>
              </a:solidFill>
            </a:endParaRPr>
          </a:p>
          <a:p>
            <a:r>
              <a:rPr lang="en-US" sz="2000" b="1" dirty="0" smtClean="0">
                <a:solidFill>
                  <a:srgbClr val="7030A0"/>
                </a:solidFill>
              </a:rPr>
              <a:t>organic </a:t>
            </a:r>
            <a:r>
              <a:rPr lang="en-US" sz="2000" b="1" dirty="0">
                <a:solidFill>
                  <a:srgbClr val="7030A0"/>
                </a:solidFill>
              </a:rPr>
              <a:t>thin films between two conductors. When electrical current is applied, a bright light is emitted.</a:t>
            </a:r>
          </a:p>
        </p:txBody>
      </p:sp>
      <p:pic>
        <p:nvPicPr>
          <p:cNvPr id="19465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8" t="17228" r="14280" b="14890"/>
          <a:stretch/>
        </p:blipFill>
        <p:spPr bwMode="auto">
          <a:xfrm>
            <a:off x="3016060" y="3505200"/>
            <a:ext cx="2794960" cy="245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" y="3519716"/>
            <a:ext cx="2659310" cy="245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r="7313"/>
          <a:stretch/>
        </p:blipFill>
        <p:spPr bwMode="auto">
          <a:xfrm>
            <a:off x="7565366" y="125082"/>
            <a:ext cx="1388853" cy="128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79"/>
          <a:stretch/>
        </p:blipFill>
        <p:spPr bwMode="auto">
          <a:xfrm>
            <a:off x="6235870" y="3437626"/>
            <a:ext cx="2499604" cy="254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8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Chemistry in Computing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9906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Nobel Prize awarded to three researchers for their work on semiconductors </a:t>
            </a:r>
            <a:r>
              <a:rPr lang="en-US" sz="2000" b="1" dirty="0">
                <a:solidFill>
                  <a:srgbClr val="7030A0"/>
                </a:solidFill>
              </a:rPr>
              <a:t>and their discovery of the </a:t>
            </a:r>
            <a:r>
              <a:rPr lang="en-US" sz="2000" b="1" dirty="0" smtClean="0">
                <a:solidFill>
                  <a:srgbClr val="7030A0"/>
                </a:solidFill>
              </a:rPr>
              <a:t>transistor effect.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19573"/>
            <a:ext cx="3324223" cy="235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52" y="2107707"/>
            <a:ext cx="22479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8156" y="3700525"/>
            <a:ext cx="298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transistor; Bell Labs 1947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" y="4355068"/>
            <a:ext cx="7567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The first transistor was made from Germanium (a semi conductor).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178" y="4964668"/>
            <a:ext cx="682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Then why do we have a “Silicon Valley” but not “Germanium Valley”?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399" y="5619690"/>
            <a:ext cx="6643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Chemistry is involved in every iteration of miniaturization.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Chemistry in Computing: Storage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147" y="1066800"/>
            <a:ext cx="6096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Magnetic materials are used to store data because it 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should not be lost in the “off” mode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990600"/>
            <a:ext cx="238125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" y="1905000"/>
            <a:ext cx="504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Re-writable CD’s use phase-changing alloys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69"/>
          <a:stretch/>
        </p:blipFill>
        <p:spPr bwMode="auto">
          <a:xfrm>
            <a:off x="1752600" y="4893783"/>
            <a:ext cx="2381250" cy="184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1" b="29750"/>
          <a:stretch/>
        </p:blipFill>
        <p:spPr bwMode="auto">
          <a:xfrm>
            <a:off x="3048000" y="2718398"/>
            <a:ext cx="2381250" cy="207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3307"/>
          <a:stretch/>
        </p:blipFill>
        <p:spPr bwMode="auto">
          <a:xfrm>
            <a:off x="130834" y="2514600"/>
            <a:ext cx="2381250" cy="227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Chemistry in Computing: The Future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1219200"/>
            <a:ext cx="62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The first “Chemical Hard Drive”: </a:t>
            </a:r>
            <a:r>
              <a:rPr lang="en-US" sz="2000" b="1" i="1" dirty="0">
                <a:solidFill>
                  <a:srgbClr val="7030A0"/>
                </a:solidFill>
              </a:rPr>
              <a:t>stores data </a:t>
            </a:r>
            <a:r>
              <a:rPr lang="en-US" sz="2000" b="1" i="1" dirty="0" smtClean="0">
                <a:solidFill>
                  <a:srgbClr val="7030A0"/>
                </a:solidFill>
              </a:rPr>
              <a:t>in </a:t>
            </a:r>
            <a:r>
              <a:rPr lang="en-US" sz="2000" b="1" i="1" dirty="0">
                <a:solidFill>
                  <a:srgbClr val="7030A0"/>
                </a:solidFill>
              </a:rPr>
              <a:t>oscillating three chemical droplets kept in </a:t>
            </a:r>
            <a:r>
              <a:rPr lang="en-US" sz="2000" b="1" i="1" dirty="0" smtClean="0">
                <a:solidFill>
                  <a:srgbClr val="7030A0"/>
                </a:solidFill>
              </a:rPr>
              <a:t>contact </a:t>
            </a:r>
            <a:r>
              <a:rPr lang="en-US" sz="2000" b="1" i="1" dirty="0">
                <a:solidFill>
                  <a:srgbClr val="7030A0"/>
                </a:solidFill>
              </a:rPr>
              <a:t>with each other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1" r="19238"/>
          <a:stretch/>
        </p:blipFill>
        <p:spPr bwMode="auto">
          <a:xfrm>
            <a:off x="6553200" y="838200"/>
            <a:ext cx="244127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075" y="2263914"/>
            <a:ext cx="6169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The very basic unit (3 droplets) can store one byte of data and is called “</a:t>
            </a:r>
            <a:r>
              <a:rPr lang="en-US" sz="2000" b="1" dirty="0" smtClean="0">
                <a:solidFill>
                  <a:srgbClr val="C00000"/>
                </a:solidFill>
              </a:rPr>
              <a:t>chit</a:t>
            </a:r>
            <a:r>
              <a:rPr lang="en-US" sz="2000" b="1" dirty="0" smtClean="0">
                <a:solidFill>
                  <a:srgbClr val="7030A0"/>
                </a:solidFill>
              </a:rPr>
              <a:t>” (for </a:t>
            </a:r>
            <a:r>
              <a:rPr lang="en-US" sz="2000" b="1" dirty="0" smtClean="0">
                <a:solidFill>
                  <a:srgbClr val="C00000"/>
                </a:solidFill>
              </a:rPr>
              <a:t>ch</a:t>
            </a:r>
            <a:r>
              <a:rPr lang="en-US" sz="2000" b="1" dirty="0" smtClean="0">
                <a:solidFill>
                  <a:srgbClr val="7030A0"/>
                </a:solidFill>
              </a:rPr>
              <a:t>emical b</a:t>
            </a:r>
            <a:r>
              <a:rPr lang="en-US" sz="2000" b="1" dirty="0" smtClean="0">
                <a:solidFill>
                  <a:srgbClr val="C00000"/>
                </a:solidFill>
              </a:rPr>
              <a:t>it</a:t>
            </a:r>
            <a:r>
              <a:rPr lang="en-US" sz="2000" b="1" dirty="0" smtClean="0">
                <a:solidFill>
                  <a:srgbClr val="7030A0"/>
                </a:solidFill>
              </a:rPr>
              <a:t>) 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075" y="3102114"/>
            <a:ext cx="6169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7030A0"/>
                </a:solidFill>
              </a:rPr>
              <a:t>The concept is based on the </a:t>
            </a:r>
            <a:r>
              <a:rPr lang="en-US" sz="2000" b="1" dirty="0" err="1">
                <a:solidFill>
                  <a:srgbClr val="7030A0"/>
                </a:solidFill>
              </a:rPr>
              <a:t>Belousov-Zhabotinsky</a:t>
            </a:r>
            <a:r>
              <a:rPr lang="en-US" sz="2000" b="1" dirty="0">
                <a:solidFill>
                  <a:srgbClr val="7030A0"/>
                </a:solidFill>
              </a:rPr>
              <a:t> (BZ) </a:t>
            </a:r>
            <a:r>
              <a:rPr lang="en-US" sz="2000" b="1" dirty="0" smtClean="0">
                <a:solidFill>
                  <a:srgbClr val="7030A0"/>
                </a:solidFill>
              </a:rPr>
              <a:t>reaction, which an </a:t>
            </a:r>
            <a:r>
              <a:rPr lang="en-US" sz="2000" b="1" dirty="0" smtClean="0">
                <a:solidFill>
                  <a:srgbClr val="00B050"/>
                </a:solidFill>
              </a:rPr>
              <a:t>oscillatory reaction</a:t>
            </a:r>
            <a:r>
              <a:rPr lang="en-US" sz="2000" b="1" dirty="0" smtClean="0">
                <a:solidFill>
                  <a:srgbClr val="7030A0"/>
                </a:solidFill>
              </a:rPr>
              <a:t>.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69392" y="3290500"/>
            <a:ext cx="27472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Phys. Chem. Chem. Phys., 2017, 19, 6519</a:t>
            </a:r>
          </a:p>
        </p:txBody>
      </p:sp>
      <p:pic>
        <p:nvPicPr>
          <p:cNvPr id="4" name="A_colourful_oscillating_reac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328" y="152400"/>
            <a:ext cx="8898149" cy="667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6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Early Landmarks in Chemistry 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141493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9641" y="2910103"/>
            <a:ext cx="107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John Dalton</a:t>
            </a:r>
          </a:p>
          <a:p>
            <a:pPr algn="ctr"/>
            <a:r>
              <a:rPr lang="en-US" sz="1200" dirty="0" smtClean="0"/>
              <a:t>Atomic theory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304026" y="2910103"/>
            <a:ext cx="231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Jon Jacob Berzelius</a:t>
            </a:r>
          </a:p>
          <a:p>
            <a:pPr algn="ctr"/>
            <a:r>
              <a:rPr lang="en-US" sz="1200" dirty="0" smtClean="0"/>
              <a:t>Atomic weight, electrochemistry</a:t>
            </a:r>
          </a:p>
          <a:p>
            <a:pPr algn="ctr"/>
            <a:r>
              <a:rPr lang="en-US" sz="1200" dirty="0" smtClean="0"/>
              <a:t>(wrote the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chemistry textbook)</a:t>
            </a:r>
            <a:endParaRPr lang="en-US" sz="12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30" y="990599"/>
            <a:ext cx="1407251" cy="191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141" y="990599"/>
            <a:ext cx="1707276" cy="191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589410" y="2910103"/>
            <a:ext cx="1246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Friedrich Wohler</a:t>
            </a:r>
          </a:p>
          <a:p>
            <a:pPr algn="ctr"/>
            <a:r>
              <a:rPr lang="en-US" sz="1200" dirty="0" smtClean="0"/>
              <a:t>Synthesis of urea</a:t>
            </a:r>
            <a:endParaRPr lang="en-US" sz="1200" dirty="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34"/>
          <a:stretch/>
        </p:blipFill>
        <p:spPr bwMode="auto">
          <a:xfrm>
            <a:off x="5321009" y="990599"/>
            <a:ext cx="1591942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127510" y="2910103"/>
            <a:ext cx="19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August </a:t>
            </a:r>
            <a:r>
              <a:rPr lang="en-US" sz="1200" dirty="0" err="1" smtClean="0">
                <a:solidFill>
                  <a:srgbClr val="C00000"/>
                </a:solidFill>
              </a:rPr>
              <a:t>Kekule</a:t>
            </a:r>
            <a:endParaRPr lang="en-US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sz="1200" dirty="0" smtClean="0"/>
              <a:t>Theory of chemical structure</a:t>
            </a:r>
          </a:p>
          <a:p>
            <a:pPr algn="ctr"/>
            <a:r>
              <a:rPr lang="en-US" sz="1200" dirty="0" smtClean="0"/>
              <a:t>Structure of benzene</a:t>
            </a:r>
            <a:endParaRPr lang="en-US" sz="1200" dirty="0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014" y="990600"/>
            <a:ext cx="1760924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414667" y="2910103"/>
            <a:ext cx="131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Dmitri Mendeleev</a:t>
            </a:r>
          </a:p>
          <a:p>
            <a:pPr algn="ctr"/>
            <a:r>
              <a:rPr lang="en-US" sz="1200" dirty="0" smtClean="0"/>
              <a:t>Periodic table</a:t>
            </a:r>
            <a:endParaRPr lang="en-US" sz="1200" dirty="0"/>
          </a:p>
        </p:txBody>
      </p: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1" y="3972463"/>
            <a:ext cx="1716657" cy="199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42336" y="5956814"/>
            <a:ext cx="2148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Jacobus </a:t>
            </a:r>
            <a:r>
              <a:rPr lang="en-US" sz="1200" dirty="0" err="1" smtClean="0">
                <a:solidFill>
                  <a:srgbClr val="C00000"/>
                </a:solidFill>
              </a:rPr>
              <a:t>Van’t</a:t>
            </a:r>
            <a:r>
              <a:rPr lang="en-US" sz="1200" dirty="0" smtClean="0">
                <a:solidFill>
                  <a:srgbClr val="C00000"/>
                </a:solidFill>
              </a:rPr>
              <a:t> Hoff</a:t>
            </a:r>
          </a:p>
          <a:p>
            <a:pPr algn="ctr"/>
            <a:r>
              <a:rPr lang="en-US" sz="1200" dirty="0" smtClean="0"/>
              <a:t>Tetrahedral carbon, kinetics,</a:t>
            </a:r>
          </a:p>
          <a:p>
            <a:pPr algn="ctr"/>
            <a:r>
              <a:rPr lang="en-US" sz="1200" b="1" dirty="0" smtClean="0">
                <a:solidFill>
                  <a:srgbClr val="7030A0"/>
                </a:solidFill>
              </a:rPr>
              <a:t>First Chemistry Nobel Laureate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27850" y="5956814"/>
            <a:ext cx="1839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Emil Fisher</a:t>
            </a:r>
          </a:p>
          <a:p>
            <a:pPr algn="ctr"/>
            <a:r>
              <a:rPr lang="en-US" sz="1200" dirty="0" smtClean="0"/>
              <a:t>Organic Chemistry</a:t>
            </a:r>
          </a:p>
          <a:p>
            <a:pPr algn="ctr"/>
            <a:r>
              <a:rPr lang="en-US" sz="1200" b="1" dirty="0" smtClean="0">
                <a:solidFill>
                  <a:srgbClr val="7030A0"/>
                </a:solidFill>
              </a:rPr>
              <a:t>Chemistry </a:t>
            </a:r>
            <a:r>
              <a:rPr lang="en-US" sz="1200" b="1" dirty="0">
                <a:solidFill>
                  <a:srgbClr val="7030A0"/>
                </a:solidFill>
              </a:rPr>
              <a:t>Nobel Laureate</a:t>
            </a:r>
          </a:p>
          <a:p>
            <a:pPr algn="ctr"/>
            <a:endParaRPr lang="en-US" sz="1200" dirty="0"/>
          </a:p>
        </p:txBody>
      </p:sp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93" y="3949468"/>
            <a:ext cx="1595305" cy="199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51" y="3962400"/>
            <a:ext cx="1405737" cy="198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648200" y="5956814"/>
            <a:ext cx="1839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Svante Arrhenius</a:t>
            </a:r>
          </a:p>
          <a:p>
            <a:pPr algn="ctr"/>
            <a:r>
              <a:rPr lang="en-US" sz="1200" dirty="0" smtClean="0"/>
              <a:t>Physical Chemistry</a:t>
            </a:r>
          </a:p>
          <a:p>
            <a:pPr algn="ctr"/>
            <a:r>
              <a:rPr lang="en-US" sz="1200" b="1" dirty="0" smtClean="0">
                <a:solidFill>
                  <a:srgbClr val="7030A0"/>
                </a:solidFill>
              </a:rPr>
              <a:t>Chemistry </a:t>
            </a:r>
            <a:r>
              <a:rPr lang="en-US" sz="1200" b="1" dirty="0">
                <a:solidFill>
                  <a:srgbClr val="7030A0"/>
                </a:solidFill>
              </a:rPr>
              <a:t>Nobel Laureate</a:t>
            </a:r>
          </a:p>
          <a:p>
            <a:pPr algn="ctr"/>
            <a:endParaRPr lang="en-US" sz="1200" dirty="0"/>
          </a:p>
        </p:txBody>
      </p:sp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50" y="3962400"/>
            <a:ext cx="1401859" cy="198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655622" y="5956814"/>
            <a:ext cx="2303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Alfred Werner</a:t>
            </a:r>
          </a:p>
          <a:p>
            <a:pPr algn="ctr"/>
            <a:r>
              <a:rPr lang="en-US" sz="1200" dirty="0" smtClean="0"/>
              <a:t>Structure of inorganic compounds</a:t>
            </a:r>
          </a:p>
          <a:p>
            <a:pPr algn="ctr"/>
            <a:r>
              <a:rPr lang="en-US" sz="1200" b="1" dirty="0" smtClean="0">
                <a:solidFill>
                  <a:srgbClr val="7030A0"/>
                </a:solidFill>
              </a:rPr>
              <a:t>Chemistry </a:t>
            </a:r>
            <a:r>
              <a:rPr lang="en-US" sz="1200" b="1" dirty="0">
                <a:solidFill>
                  <a:srgbClr val="7030A0"/>
                </a:solidFill>
              </a:rPr>
              <a:t>Nobel Laureate</a:t>
            </a:r>
          </a:p>
          <a:p>
            <a:pPr algn="ctr"/>
            <a:endParaRPr lang="en-US" sz="1200" dirty="0"/>
          </a:p>
        </p:txBody>
      </p:sp>
      <p:cxnSp>
        <p:nvCxnSpPr>
          <p:cNvPr id="6" name="Straight Connector 5"/>
          <p:cNvCxnSpPr>
            <a:stCxn id="16" idx="2"/>
          </p:cNvCxnSpPr>
          <p:nvPr/>
        </p:nvCxnSpPr>
        <p:spPr>
          <a:xfrm>
            <a:off x="6116980" y="3556434"/>
            <a:ext cx="0" cy="1773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66800" y="3733800"/>
            <a:ext cx="50501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66800" y="3733800"/>
            <a:ext cx="0" cy="215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387892" y="3733800"/>
            <a:ext cx="0" cy="215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More Pioneers in Chemistry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7288" r="3798" b="13052"/>
          <a:stretch/>
        </p:blipFill>
        <p:spPr bwMode="auto">
          <a:xfrm>
            <a:off x="74545" y="1295400"/>
            <a:ext cx="899491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72543" y="6582439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www.compoundchem.com</a:t>
            </a:r>
            <a:endParaRPr lang="en-US" sz="1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2"/>
          <a:stretch/>
        </p:blipFill>
        <p:spPr bwMode="auto">
          <a:xfrm>
            <a:off x="3733800" y="1143000"/>
            <a:ext cx="38431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2"/>
          <a:stretch/>
        </p:blipFill>
        <p:spPr bwMode="auto">
          <a:xfrm>
            <a:off x="3886199" y="3695700"/>
            <a:ext cx="38431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2"/>
          <a:stretch/>
        </p:blipFill>
        <p:spPr bwMode="auto">
          <a:xfrm>
            <a:off x="7088224" y="2514600"/>
            <a:ext cx="38431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2"/>
          <a:stretch/>
        </p:blipFill>
        <p:spPr bwMode="auto">
          <a:xfrm>
            <a:off x="6934200" y="3706483"/>
            <a:ext cx="38431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2"/>
          <a:stretch/>
        </p:blipFill>
        <p:spPr bwMode="auto">
          <a:xfrm>
            <a:off x="3276600" y="1162409"/>
            <a:ext cx="38431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2"/>
          <a:stretch/>
        </p:blipFill>
        <p:spPr bwMode="auto">
          <a:xfrm>
            <a:off x="3927397" y="6449715"/>
            <a:ext cx="38431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20785" y="6455549"/>
            <a:ext cx="142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Nobel Prize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From Dreaming Atoms to Seeing Atoms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27183"/>
            <a:ext cx="2286000" cy="27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58" y="962174"/>
            <a:ext cx="36576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512" y="3733800"/>
            <a:ext cx="2872284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200" y="82718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1865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3657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2009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8439" name="Picture 7" descr="D:\Downloads\F1.larg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67200"/>
            <a:ext cx="452004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24400" y="3657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2012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182" y="6477000"/>
            <a:ext cx="456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Force Microscopy: </a:t>
            </a:r>
            <a:r>
              <a:rPr lang="en-US" dirty="0" err="1" smtClean="0"/>
              <a:t>pentacene</a:t>
            </a:r>
            <a:r>
              <a:rPr lang="en-US" dirty="0" smtClean="0"/>
              <a:t> molecule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08306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Aria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Arial"/>
              </a:rPr>
              <a:t>Books: </a:t>
            </a:r>
          </a:p>
          <a:p>
            <a:endParaRPr lang="en-US" dirty="0">
              <a:solidFill>
                <a:srgbClr val="000000"/>
              </a:solidFill>
              <a:latin typeface="Arial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/>
              </a:rPr>
              <a:t>Inorganic Chemistry: Shriver and Atkins</a:t>
            </a:r>
          </a:p>
          <a:p>
            <a:r>
              <a:rPr lang="en-US" sz="2000" dirty="0">
                <a:solidFill>
                  <a:srgbClr val="000000"/>
                </a:solidFill>
                <a:latin typeface="Arial"/>
              </a:rPr>
              <a:t>Inorganic Chemistry: C. L.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</a:rPr>
              <a:t>Housecroft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 &amp; 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A. G. Sharpe</a:t>
            </a:r>
          </a:p>
          <a:p>
            <a:r>
              <a:rPr lang="en-US" sz="2000" dirty="0">
                <a:solidFill>
                  <a:srgbClr val="000000"/>
                </a:solidFill>
                <a:latin typeface="Arial"/>
              </a:rPr>
              <a:t>Inorganic Chemistry: Principles of Structure and Reactivity</a:t>
            </a:r>
          </a:p>
          <a:p>
            <a:r>
              <a:rPr lang="de-DE" sz="2000" dirty="0">
                <a:solidFill>
                  <a:srgbClr val="000000"/>
                </a:solidFill>
                <a:latin typeface="Arial"/>
              </a:rPr>
              <a:t>J. E. Huheey, E. A. Keiterand R. L. </a:t>
            </a:r>
            <a:r>
              <a:rPr lang="de-DE" sz="2000" dirty="0" smtClean="0">
                <a:solidFill>
                  <a:srgbClr val="000000"/>
                </a:solidFill>
                <a:latin typeface="Arial"/>
              </a:rPr>
              <a:t>Keiter</a:t>
            </a:r>
          </a:p>
          <a:p>
            <a:endParaRPr lang="de-DE" sz="2000" dirty="0">
              <a:solidFill>
                <a:srgbClr val="000000"/>
              </a:solidFill>
              <a:latin typeface="Arial"/>
            </a:endParaRPr>
          </a:p>
          <a:p>
            <a:r>
              <a:rPr lang="en-US" sz="2000" dirty="0">
                <a:solidFill>
                  <a:srgbClr val="0000FF"/>
                </a:solidFill>
                <a:latin typeface="Arial"/>
              </a:rPr>
              <a:t>Organic Chemistry by J. </a:t>
            </a:r>
            <a:r>
              <a:rPr lang="en-US" sz="2000" dirty="0" err="1">
                <a:solidFill>
                  <a:srgbClr val="0000FF"/>
                </a:solidFill>
                <a:latin typeface="Arial"/>
              </a:rPr>
              <a:t>Clayden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, N. Greeves, S. Warren</a:t>
            </a:r>
          </a:p>
          <a:p>
            <a:r>
              <a:rPr lang="en-US" sz="2000" dirty="0">
                <a:solidFill>
                  <a:srgbClr val="0000FF"/>
                </a:solidFill>
                <a:latin typeface="Arial"/>
              </a:rPr>
              <a:t>Fundamentals of Organic Chemistry by T. W. G. </a:t>
            </a:r>
            <a:r>
              <a:rPr lang="en-US" sz="2000" dirty="0" err="1">
                <a:solidFill>
                  <a:srgbClr val="0000FF"/>
                </a:solidFill>
                <a:latin typeface="Arial"/>
              </a:rPr>
              <a:t>Solomons</a:t>
            </a:r>
            <a:endParaRPr lang="en-US" sz="2000" dirty="0">
              <a:solidFill>
                <a:srgbClr val="0000FF"/>
              </a:solidFill>
              <a:latin typeface="Arial"/>
            </a:endParaRPr>
          </a:p>
          <a:p>
            <a:r>
              <a:rPr lang="en-US" sz="2000" dirty="0">
                <a:solidFill>
                  <a:srgbClr val="0000FF"/>
                </a:solidFill>
                <a:latin typeface="Arial"/>
              </a:rPr>
              <a:t>Organic Chemistry by R. T. Morrison, R. N. Boyd 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52400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B533BF"/>
                </a:solidFill>
              </a:rPr>
              <a:t>CHM 102A</a:t>
            </a:r>
            <a:endParaRPr lang="en-US" sz="3200" b="1" dirty="0">
              <a:solidFill>
                <a:srgbClr val="B533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5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Chemistry for Understanding Biology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990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7030A0"/>
                </a:solidFill>
              </a:rPr>
              <a:t>Chemistry of Vision 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>
            <a:spLocks noGrp="1" noChangeArrowheads="1"/>
          </p:cNvSpPr>
          <p:nvPr/>
        </p:nvSpPr>
        <p:spPr bwMode="auto">
          <a:xfrm>
            <a:off x="323850" y="5410200"/>
            <a:ext cx="8305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Clr>
                <a:srgbClr val="6600CC"/>
              </a:buClr>
              <a:buSzTx/>
              <a:buFont typeface="Wingdings" panose="05000000000000000000" pitchFamily="2" charset="2"/>
              <a:buChar char="q"/>
            </a:pP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Vitamin A is the precursor of </a:t>
            </a:r>
            <a:r>
              <a:rPr lang="en-US" altLang="en-US" sz="1800" i="1" dirty="0" smtClean="0">
                <a:latin typeface="Times New Roman" pitchFamily="18" charset="0"/>
                <a:cs typeface="Times New Roman" pitchFamily="18" charset="0"/>
              </a:rPr>
              <a:t>all-trans-retinal</a:t>
            </a: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, the pigment portion of rhodopsin.</a:t>
            </a:r>
          </a:p>
          <a:p>
            <a:pPr eaLnBrk="1" hangingPunct="1">
              <a:buClr>
                <a:srgbClr val="6600CC"/>
              </a:buClr>
              <a:buSzTx/>
              <a:buFont typeface="Wingdings" panose="05000000000000000000" pitchFamily="2" charset="2"/>
              <a:buChar char="q"/>
            </a:pP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Lack of vitamin A causes a decrease in retinal.</a:t>
            </a:r>
          </a:p>
          <a:p>
            <a:pPr eaLnBrk="1" hangingPunct="1">
              <a:buClr>
                <a:srgbClr val="6600CC"/>
              </a:buClr>
              <a:buSzTx/>
              <a:buFont typeface="Wingdings" panose="05000000000000000000" pitchFamily="2" charset="2"/>
              <a:buChar char="q"/>
            </a:pPr>
            <a:r>
              <a:rPr lang="en-US" altLang="en-US" sz="1800" dirty="0" smtClean="0">
                <a:latin typeface="Times New Roman" pitchFamily="18" charset="0"/>
                <a:cs typeface="Times New Roman" pitchFamily="18" charset="0"/>
              </a:rPr>
              <a:t>This results in a decreased production of rhodopsin and a lower sensitivity of the retina to light or </a:t>
            </a:r>
            <a:r>
              <a:rPr lang="en-US" altLang="en-US" sz="1800" i="1" dirty="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night blindness</a:t>
            </a:r>
            <a:r>
              <a:rPr lang="en-US" altLang="en-US" sz="18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82936"/>
            <a:ext cx="666750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380890" y="3191774"/>
            <a:ext cx="362309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52950" y="3191774"/>
            <a:ext cx="362309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8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Chemistry for Understanding Biology</a:t>
            </a:r>
            <a:endParaRPr lang="en-US" sz="3600" b="1" dirty="0">
              <a:solidFill>
                <a:srgbClr val="C00000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14079" r="2546" b="6713"/>
          <a:stretch/>
        </p:blipFill>
        <p:spPr bwMode="auto">
          <a:xfrm>
            <a:off x="979098" y="762000"/>
            <a:ext cx="7185804" cy="596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53000" y="6629400"/>
            <a:ext cx="4191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https://cen.acs.org/articles/95/i10/Periodic-graphics-anti-aging-creams.html</a:t>
            </a:r>
          </a:p>
        </p:txBody>
      </p:sp>
    </p:spTree>
    <p:extLst>
      <p:ext uri="{BB962C8B-B14F-4D97-AF65-F5344CB8AC3E}">
        <p14:creationId xmlns:p14="http://schemas.microsoft.com/office/powerpoint/2010/main" val="10235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471" y="1676400"/>
            <a:ext cx="86870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7030A0"/>
                </a:solidFill>
              </a:rPr>
              <a:t>Chemistry Milestones and Impact on Society</a:t>
            </a:r>
          </a:p>
          <a:p>
            <a:pPr algn="ctr"/>
            <a:r>
              <a:rPr lang="en-US" sz="3600" b="1" dirty="0" smtClean="0">
                <a:solidFill>
                  <a:srgbClr val="7030A0"/>
                </a:solidFill>
              </a:rPr>
              <a:t>(Selected Examples)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00" y="4057471"/>
            <a:ext cx="7209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7030A0"/>
                </a:solidFill>
              </a:rPr>
              <a:t>Evolution of Chemistry as a Window </a:t>
            </a:r>
          </a:p>
          <a:p>
            <a:pPr algn="ctr"/>
            <a:r>
              <a:rPr lang="en-US" sz="3600" b="1" dirty="0" smtClean="0">
                <a:solidFill>
                  <a:srgbClr val="7030A0"/>
                </a:solidFill>
              </a:rPr>
              <a:t>to the Scientific Process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00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B533BF"/>
                </a:solidFill>
              </a:rPr>
              <a:t>Chemistry</a:t>
            </a:r>
            <a:r>
              <a:rPr lang="en-US" sz="3600" b="1" dirty="0" smtClean="0">
                <a:solidFill>
                  <a:srgbClr val="7030A0"/>
                </a:solidFill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</a:rPr>
              <a:t>Brought</a:t>
            </a:r>
            <a:r>
              <a:rPr lang="en-US" sz="3600" b="1" dirty="0" smtClean="0">
                <a:solidFill>
                  <a:srgbClr val="7030A0"/>
                </a:solidFill>
              </a:rPr>
              <a:t> </a:t>
            </a:r>
            <a:r>
              <a:rPr lang="en-US" sz="3600" b="1" dirty="0" smtClean="0">
                <a:solidFill>
                  <a:srgbClr val="C00000"/>
                </a:solidFill>
              </a:rPr>
              <a:t>Color</a:t>
            </a:r>
            <a:r>
              <a:rPr lang="en-US" sz="3600" b="1" dirty="0" smtClean="0">
                <a:solidFill>
                  <a:srgbClr val="7030A0"/>
                </a:solidFill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US" sz="3600" b="1" dirty="0" smtClean="0">
                <a:solidFill>
                  <a:srgbClr val="7030A0"/>
                </a:solidFill>
              </a:rPr>
              <a:t> </a:t>
            </a: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Humanity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14305" r="1602" b="9776"/>
          <a:stretch/>
        </p:blipFill>
        <p:spPr bwMode="auto">
          <a:xfrm>
            <a:off x="5155719" y="2020171"/>
            <a:ext cx="3912079" cy="217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69" y="2324022"/>
            <a:ext cx="3583528" cy="1257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200" y="1066800"/>
            <a:ext cx="679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B533BF"/>
                </a:solidFill>
              </a:rPr>
              <a:t>Global consumption of dyestuffs: 2.5 million tons</a:t>
            </a:r>
            <a:endParaRPr lang="en-US" sz="2400" b="1" dirty="0">
              <a:solidFill>
                <a:srgbClr val="B533B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1524000"/>
            <a:ext cx="8616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B533BF"/>
                </a:solidFill>
              </a:rPr>
              <a:t>Fields of application: Textiles, food, paints, </a:t>
            </a:r>
            <a:r>
              <a:rPr lang="en-US" sz="2400" b="1" dirty="0" err="1" smtClean="0">
                <a:solidFill>
                  <a:srgbClr val="B533BF"/>
                </a:solidFill>
              </a:rPr>
              <a:t>coloured</a:t>
            </a:r>
            <a:r>
              <a:rPr lang="en-US" sz="2400" b="1" dirty="0" smtClean="0">
                <a:solidFill>
                  <a:srgbClr val="B533BF"/>
                </a:solidFill>
              </a:rPr>
              <a:t> polymers…</a:t>
            </a:r>
            <a:endParaRPr lang="en-US" sz="2400" b="1" dirty="0">
              <a:solidFill>
                <a:srgbClr val="B533B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4114800"/>
            <a:ext cx="5372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B533BF"/>
                </a:solidFill>
              </a:rPr>
              <a:t>Use of </a:t>
            </a:r>
            <a:r>
              <a:rPr lang="en-US" sz="2400" b="1" dirty="0" err="1" smtClean="0">
                <a:solidFill>
                  <a:srgbClr val="B533BF"/>
                </a:solidFill>
              </a:rPr>
              <a:t>colour</a:t>
            </a:r>
            <a:r>
              <a:rPr lang="en-US" sz="2400" b="1" dirty="0" smtClean="0">
                <a:solidFill>
                  <a:srgbClr val="B533BF"/>
                </a:solidFill>
              </a:rPr>
              <a:t> is not always for fashion</a:t>
            </a:r>
            <a:endParaRPr lang="en-US" sz="2400" b="1" dirty="0">
              <a:solidFill>
                <a:srgbClr val="B533B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728865"/>
            <a:ext cx="14668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599" y="6455810"/>
            <a:ext cx="179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century Britain</a:t>
            </a:r>
            <a:endParaRPr lang="en-US" sz="1600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548" y="4725990"/>
            <a:ext cx="10668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71253" y="6455810"/>
            <a:ext cx="179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century Britain</a:t>
            </a:r>
            <a:endParaRPr lang="en-US" sz="1600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517181"/>
            <a:ext cx="1426367" cy="227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858000" y="6019800"/>
            <a:ext cx="2374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French Army Uniform</a:t>
            </a:r>
          </a:p>
          <a:p>
            <a:r>
              <a:rPr lang="en-US" sz="1600" dirty="0" smtClean="0"/>
              <a:t>During war with Germany </a:t>
            </a:r>
          </a:p>
          <a:p>
            <a:r>
              <a:rPr lang="en-US" sz="1600" dirty="0" smtClean="0"/>
              <a:t>in 1870</a:t>
            </a:r>
            <a:endParaRPr lang="en-US" sz="1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" y="2476948"/>
            <a:ext cx="1341437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1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B533BF"/>
                </a:solidFill>
              </a:rPr>
              <a:t>Establishment of Synthetic Dye Industry</a:t>
            </a:r>
            <a:endParaRPr lang="en-US" sz="3600" b="1" dirty="0">
              <a:solidFill>
                <a:srgbClr val="B533BF"/>
              </a:solidFill>
            </a:endParaRPr>
          </a:p>
        </p:txBody>
      </p:sp>
      <p:pic>
        <p:nvPicPr>
          <p:cNvPr id="1026" name="Picture 2" descr="http://www.ch.ic.ac.uk/heritage/mau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358" y="1219201"/>
            <a:ext cx="2338476" cy="30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5193268"/>
            <a:ext cx="9036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err="1" smtClean="0"/>
              <a:t>Mauevine</a:t>
            </a:r>
            <a:r>
              <a:rPr lang="en-US" sz="2000" dirty="0" smtClean="0"/>
              <a:t> (also known as Mauve or purple) was the first commercial synthetic dye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5715000"/>
            <a:ext cx="7623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Invented serendipitously by Perkin in 1856 when he was 19 years old</a:t>
            </a:r>
            <a:endParaRPr lang="en-US" sz="2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2300288" cy="309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4343400"/>
            <a:ext cx="244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Sir William Henry Perkin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219201"/>
            <a:ext cx="2285405" cy="309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30045" y="4343400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W. H. Perkin at age 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6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B533BF"/>
                </a:solidFill>
              </a:rPr>
              <a:t>How Were Colors Obtained Before Perkin?</a:t>
            </a:r>
            <a:endParaRPr lang="en-US" sz="3600" b="1" dirty="0">
              <a:solidFill>
                <a:srgbClr val="B533B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3917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Colors were few and far between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371600"/>
            <a:ext cx="6882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All colors were derived from natural products (plants, insects)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752600"/>
            <a:ext cx="5410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Very expensive and </a:t>
            </a:r>
            <a:r>
              <a:rPr lang="en-US" sz="2000" dirty="0" err="1" smtClean="0"/>
              <a:t>labour</a:t>
            </a:r>
            <a:r>
              <a:rPr lang="en-US" sz="2000" dirty="0" smtClean="0"/>
              <a:t> intensive to produce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2133600"/>
            <a:ext cx="4726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Not fast to washing and faded in sunlight</a:t>
            </a: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644140"/>
            <a:ext cx="3086100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60976" y="4524887"/>
            <a:ext cx="3051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smtClean="0">
                <a:solidFill>
                  <a:srgbClr val="7030A0"/>
                </a:solidFill>
              </a:rPr>
              <a:t>Murex (sea snails) provided purple</a:t>
            </a:r>
            <a:endParaRPr lang="en-US" sz="1400" b="1" dirty="0">
              <a:solidFill>
                <a:srgbClr val="7030A0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5" y="2667000"/>
            <a:ext cx="2449722" cy="183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696" y="4495800"/>
            <a:ext cx="3157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rgbClr val="C00000"/>
                </a:solidFill>
              </a:rPr>
              <a:t>Cochineal bugs give red color when crushed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96" y="4724400"/>
            <a:ext cx="2777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rgbClr val="C00000"/>
                </a:solidFill>
              </a:rPr>
              <a:t>1,00,000 bugs required for 1 kg of dye</a:t>
            </a:r>
            <a:endParaRPr lang="en-US" sz="1200" b="1" dirty="0">
              <a:solidFill>
                <a:srgbClr val="C00000"/>
              </a:solidFill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" y="5029200"/>
            <a:ext cx="2762250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648309"/>
            <a:ext cx="1791611" cy="179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93451" y="4419600"/>
            <a:ext cx="2367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</a:rPr>
              <a:t>Indigo was obtained from plant</a:t>
            </a:r>
            <a:endParaRPr 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40" y="4769336"/>
            <a:ext cx="2328319" cy="162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00400" y="6391586"/>
            <a:ext cx="2835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</a:rPr>
              <a:t>Indigo production in West Bengal 1890</a:t>
            </a:r>
            <a:endParaRPr 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60976" y="5001399"/>
            <a:ext cx="3063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smtClean="0">
                <a:solidFill>
                  <a:srgbClr val="7030A0"/>
                </a:solidFill>
              </a:rPr>
              <a:t>Only royalty and rich people could </a:t>
            </a:r>
          </a:p>
          <a:p>
            <a:r>
              <a:rPr lang="en-US" sz="1400" b="1" dirty="0" smtClean="0">
                <a:solidFill>
                  <a:srgbClr val="7030A0"/>
                </a:solidFill>
              </a:rPr>
              <a:t>afford purple</a:t>
            </a:r>
            <a:endParaRPr lang="en-US" sz="1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B533BF"/>
                </a:solidFill>
              </a:rPr>
              <a:t>Perkin’s Original Goal</a:t>
            </a:r>
            <a:endParaRPr lang="en-US" sz="3600" b="1" dirty="0">
              <a:solidFill>
                <a:srgbClr val="B533BF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22383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4343" y="32766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Quinine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0202" y="4038600"/>
            <a:ext cx="5803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Quinine was being used for its anti-malarial activity</a:t>
            </a:r>
            <a:endParaRPr lang="en-US" sz="2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45" y="990600"/>
            <a:ext cx="4895850" cy="280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0202" y="4648200"/>
            <a:ext cx="7750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Difficult to obtain in large amounts from the bark of the Cinchona tree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5512" y="5715000"/>
            <a:ext cx="905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</a:rPr>
              <a:t>On the suggestion of his research supervisor, Perkin tried to make Quinine in the lab</a:t>
            </a:r>
            <a:endParaRPr lang="en-US" sz="20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9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90098" y="4191000"/>
            <a:ext cx="8778570" cy="25907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Perkin’s Hypothesis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914400"/>
            <a:ext cx="554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At that time, structure of quinine was unknown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2800290"/>
            <a:ext cx="6810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The </a:t>
            </a:r>
            <a:r>
              <a:rPr lang="en-US" sz="2000" dirty="0"/>
              <a:t>molecular formula of Quinine was </a:t>
            </a:r>
            <a:r>
              <a:rPr lang="en-US" sz="2000" dirty="0" smtClean="0"/>
              <a:t>known: C</a:t>
            </a:r>
            <a:r>
              <a:rPr lang="en-US" sz="2000" baseline="-25000" dirty="0" smtClean="0"/>
              <a:t>20</a:t>
            </a:r>
            <a:r>
              <a:rPr lang="en-US" sz="2000" dirty="0" smtClean="0"/>
              <a:t>H</a:t>
            </a:r>
            <a:r>
              <a:rPr lang="en-US" sz="2000" baseline="-25000" dirty="0" smtClean="0"/>
              <a:t>24</a:t>
            </a:r>
            <a:r>
              <a:rPr lang="en-US" sz="2000" dirty="0" smtClean="0"/>
              <a:t>N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1447800"/>
            <a:ext cx="8686800" cy="116211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1847910"/>
            <a:ext cx="617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C00000"/>
                </a:solidFill>
              </a:rPr>
              <a:t>Understanding of chemical bonding was non-existent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2228910"/>
            <a:ext cx="4522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C00000"/>
                </a:solidFill>
              </a:rPr>
              <a:t>Structure of benzene was not known!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0025"/>
            <a:ext cx="1193800" cy="109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06053" y="9906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Quinine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466910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In 1856,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51780"/>
              </p:ext>
            </p:extLst>
          </p:nvPr>
        </p:nvGraphicFramePr>
        <p:xfrm>
          <a:off x="1752600" y="3276600"/>
          <a:ext cx="5704851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r:id="rId4" imgW="3125168" imgH="417150" progId="">
                  <p:embed/>
                </p:oleObj>
              </mc:Choice>
              <mc:Fallback>
                <p:oleObj r:id="rId4" imgW="3125168" imgH="41715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0" y="3276600"/>
                        <a:ext cx="5704851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84" y="4267200"/>
            <a:ext cx="2137115" cy="24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5668" y="6366347"/>
            <a:ext cx="1522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Univ. of Edinburgh</a:t>
            </a:r>
            <a:endParaRPr lang="en-US" sz="1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2" y="4585973"/>
            <a:ext cx="690381" cy="69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4087" y="4191000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K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2</a:t>
            </a:r>
            <a:r>
              <a:rPr lang="en-US" sz="2000" b="1" dirty="0" smtClean="0">
                <a:solidFill>
                  <a:srgbClr val="C00000"/>
                </a:solidFill>
              </a:rPr>
              <a:t>Cr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2</a:t>
            </a:r>
            <a:r>
              <a:rPr lang="en-US" sz="2000" b="1" dirty="0" smtClean="0">
                <a:solidFill>
                  <a:srgbClr val="C00000"/>
                </a:solidFill>
              </a:rPr>
              <a:t>O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7</a:t>
            </a:r>
            <a:endParaRPr lang="en-US" sz="2000" b="1" baseline="-25000" dirty="0">
              <a:solidFill>
                <a:srgbClr val="C00000"/>
              </a:solidFill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91" y="4267200"/>
            <a:ext cx="1915135" cy="248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88" y="4267200"/>
            <a:ext cx="1543223" cy="247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89759" y="6284081"/>
            <a:ext cx="227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“philosophers stone!”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43400" y="4214336"/>
            <a:ext cx="2121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</a:rPr>
              <a:t>“philosophers stone” </a:t>
            </a:r>
          </a:p>
          <a:p>
            <a:r>
              <a:rPr lang="en-US" sz="1400" b="1" dirty="0" smtClean="0">
                <a:solidFill>
                  <a:srgbClr val="00B0F0"/>
                </a:solidFill>
              </a:rPr>
              <a:t>supposedly could convert </a:t>
            </a:r>
          </a:p>
          <a:p>
            <a:r>
              <a:rPr lang="en-US" sz="1400" b="1" dirty="0" smtClean="0">
                <a:solidFill>
                  <a:srgbClr val="00B0F0"/>
                </a:solidFill>
              </a:rPr>
              <a:t>other metals to gold</a:t>
            </a:r>
            <a:endParaRPr lang="en-US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85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12" grpId="0"/>
      <p:bldP spid="17" grpId="0"/>
      <p:bldP spid="13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4522</TotalTime>
  <Words>1811</Words>
  <Application>Microsoft Office PowerPoint</Application>
  <PresentationFormat>On-screen Show (4:3)</PresentationFormat>
  <Paragraphs>330</Paragraphs>
  <Slides>31</Slides>
  <Notes>12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Chemistry Brought Color to Humanity</vt:lpstr>
      <vt:lpstr>Establishment of Synthetic Dye Industry</vt:lpstr>
      <vt:lpstr>How Were Colors Obtained Before Perkin?</vt:lpstr>
      <vt:lpstr>Perkin’s Original Goal</vt:lpstr>
      <vt:lpstr>Perkin’s Hypothesis</vt:lpstr>
      <vt:lpstr>Perkin’s Hypothesis</vt:lpstr>
      <vt:lpstr>Discovery Consists of Seeing What Everybody Has Seen, Thinking What Nobody Has Thought</vt:lpstr>
      <vt:lpstr>Chemical Structure of Perkin’s Muave</vt:lpstr>
      <vt:lpstr>Perkin’s Legacy</vt:lpstr>
      <vt:lpstr>Perkin’s Legacy</vt:lpstr>
      <vt:lpstr>Perkin’s Legacy: Emergence of German Dye Industry</vt:lpstr>
      <vt:lpstr>Emergence of German Dye Industry</vt:lpstr>
      <vt:lpstr>1897: Bayer Produces Aspirin </vt:lpstr>
      <vt:lpstr>What Happened to Perkin? </vt:lpstr>
      <vt:lpstr>What Happened to Quinine? </vt:lpstr>
      <vt:lpstr>Synthesis: From Chance to Strategy</vt:lpstr>
      <vt:lpstr>William Perkin: A Pioneer and Trailblazer</vt:lpstr>
      <vt:lpstr>Chemistry in Electronic Devices</vt:lpstr>
      <vt:lpstr>Chemistry for Displays (OLEDs)</vt:lpstr>
      <vt:lpstr>Chemistry in Computing</vt:lpstr>
      <vt:lpstr>Chemistry in Computing: Storage</vt:lpstr>
      <vt:lpstr>Chemistry in Computing: The Future</vt:lpstr>
      <vt:lpstr>Early Landmarks in Chemistry </vt:lpstr>
      <vt:lpstr>More Pioneers in Chemistry</vt:lpstr>
      <vt:lpstr>From Dreaming Atoms to Seeing Atoms</vt:lpstr>
      <vt:lpstr>Chemistry for Understanding Biology</vt:lpstr>
      <vt:lpstr>Chemistry for Understanding Biology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Anand Singh</dc:creator>
  <cp:lastModifiedBy>Dr Anand Singh</cp:lastModifiedBy>
  <cp:revision>119</cp:revision>
  <dcterms:created xsi:type="dcterms:W3CDTF">2006-08-16T00:00:00Z</dcterms:created>
  <dcterms:modified xsi:type="dcterms:W3CDTF">2018-03-05T11:00:18Z</dcterms:modified>
</cp:coreProperties>
</file>